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Playfair Display"/>
      <p:regular r:id="rId57"/>
      <p:bold r:id="rId58"/>
      <p:italic r:id="rId59"/>
      <p:boldItalic r:id="rId60"/>
    </p:embeddedFont>
    <p:embeddedFont>
      <p:font typeface="Lato"/>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bold.fntdata"/><Relationship Id="rId61" Type="http://schemas.openxmlformats.org/officeDocument/2006/relationships/font" Target="fonts/Lato-regular.fntdata"/><Relationship Id="rId20" Type="http://schemas.openxmlformats.org/officeDocument/2006/relationships/slide" Target="slides/slide15.xml"/><Relationship Id="rId64" Type="http://schemas.openxmlformats.org/officeDocument/2006/relationships/font" Target="fonts/Lato-boldItalic.fntdata"/><Relationship Id="rId63" Type="http://schemas.openxmlformats.org/officeDocument/2006/relationships/font" Target="fonts/Lato-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layfairDisplay-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PlayfairDisplay-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PlayfairDisplay-italic.fntdata"/><Relationship Id="rId14" Type="http://schemas.openxmlformats.org/officeDocument/2006/relationships/slide" Target="slides/slide9.xml"/><Relationship Id="rId58" Type="http://schemas.openxmlformats.org/officeDocument/2006/relationships/font" Target="fonts/PlayfairDisplay-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1ab76539da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1ab76539da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1ab76539da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1ab76539da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1ab76539da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1ab76539da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ab76539da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ab76539da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1ab76539da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1ab76539da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1ab76539da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1ab76539da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1ab76539da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1ab76539da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1ab76539da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1ab76539da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ab76539da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ab76539da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1ab76539da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1ab76539da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1ab76539da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1ab76539da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1ab76539da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1ab76539da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1ab76539da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1ab76539da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1ab76539da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1ab76539da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1ab76539da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1ab76539da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1ab76539da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1ab76539da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ab76539da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1ab76539da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1ab76539da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1ab76539da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ab76539da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ab76539da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1ab76539da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1ab76539da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1ab76539da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1ab76539da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ab76539da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ab76539da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ab76539da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ab76539da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1ab76539da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1ab76539da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ab76539da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1ab76539da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1ab76539da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1ab76539da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1ab76539da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1ab76539da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1ab76539da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1ab76539da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1ab76539da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1ab76539da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ab76539da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1ab76539da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ab76539da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ab76539da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1ab76539da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1ab76539da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ab76539da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1ab76539da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1ab76539da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1ab76539da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ab76539da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ab76539da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1ab76539da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1ab76539da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1ab76539da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1ab76539da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ab76539da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1ab76539da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1ab76539da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1ab76539da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ab76539da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ab76539da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ab76539da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ab76539da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1ab76539da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1ab76539da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1ab76539da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1ab76539da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1ab76539da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1ab76539da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1ab76539da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1ab76539da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1ab76539da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1ab76539da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1ab76539da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1ab76539da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1ab76539da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1ab76539da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ab76539da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1ab76539da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1ab76539da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1ab76539da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www.erinoakkids.ca/getmedia/3c701adc-46a1-4f4e-9813-5ff6121fff65/000103-AODA-Choice-Boards.pdf" TargetMode="External"/><Relationship Id="rId4" Type="http://schemas.openxmlformats.org/officeDocument/2006/relationships/hyperlink" Target="https://app.snapandread.com/workspace#action=open_url&amp;source=https%3A%2F%2Fautismpdc.fpg.unc.edu%2Fsites%2Fautismpdc.fpg.unc.edu%2Ffiles%2FTaskAnalyis_Steps_0.pdf" TargetMode="External"/><Relationship Id="rId5" Type="http://schemas.openxmlformats.org/officeDocument/2006/relationships/hyperlink" Target="https://www.appliedbehavioranalysisprograms.com/faq/what-is-visual-scheduling/" TargetMode="External"/><Relationship Id="rId6" Type="http://schemas.openxmlformats.org/officeDocument/2006/relationships/hyperlink" Target="https://www.lispeech.com/differences-no-low-tech-high-tech-aac-devices/#:~:text=A%20no%2Flow%2Dtech%20device,the%20use%20of%20speech%20output" TargetMode="External"/><Relationship Id="rId7" Type="http://schemas.openxmlformats.org/officeDocument/2006/relationships/hyperlink" Target="https://pecsusa.com/pecs/" TargetMode="External"/><Relationship Id="rId8" Type="http://schemas.openxmlformats.org/officeDocument/2006/relationships/hyperlink" Target="https://app.snapandread.com/workspace#action=open_url&amp;source=https%3A%2F%2Fpecsusa.com%2Fdownload%2FMythsandMisconceptions201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2721000" y="1278750"/>
            <a:ext cx="3702000" cy="2586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Introduction </a:t>
            </a:r>
            <a:endParaRPr/>
          </a:p>
          <a:p>
            <a:pPr indent="0" lvl="0" marL="0" rtl="0" algn="ctr">
              <a:spcBef>
                <a:spcPts val="0"/>
              </a:spcBef>
              <a:spcAft>
                <a:spcPts val="0"/>
              </a:spcAft>
              <a:buNone/>
            </a:pPr>
            <a:r>
              <a:rPr lang="en"/>
              <a:t>To </a:t>
            </a:r>
            <a:endParaRPr/>
          </a:p>
          <a:p>
            <a:pPr indent="0" lvl="0" marL="0" rtl="0" algn="ctr">
              <a:spcBef>
                <a:spcPts val="0"/>
              </a:spcBef>
              <a:spcAft>
                <a:spcPts val="0"/>
              </a:spcAft>
              <a:buNone/>
            </a:pPr>
            <a:r>
              <a:rPr lang="en"/>
              <a:t>PECS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2650"/>
              <a:t>Picture Exchange Communication System</a:t>
            </a:r>
            <a:endParaRPr sz="265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Phase 4 </a:t>
            </a:r>
            <a:endParaRPr/>
          </a:p>
        </p:txBody>
      </p:sp>
      <p:sp>
        <p:nvSpPr>
          <p:cNvPr id="113" name="Google Shape;113;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Phase 4</a:t>
            </a:r>
            <a:endParaRPr>
              <a:solidFill>
                <a:srgbClr val="000000"/>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000000"/>
              </a:buClr>
              <a:buSzPts val="1800"/>
              <a:buFont typeface="Comic Sans MS"/>
              <a:buChar char="○"/>
            </a:pPr>
            <a:r>
              <a:rPr i="1" lang="en" sz="1800">
                <a:solidFill>
                  <a:srgbClr val="000000"/>
                </a:solidFill>
                <a:highlight>
                  <a:srgbClr val="FFFFFF"/>
                </a:highlight>
                <a:latin typeface="Comic Sans MS"/>
                <a:ea typeface="Comic Sans MS"/>
                <a:cs typeface="Comic Sans MS"/>
                <a:sym typeface="Comic Sans MS"/>
              </a:rPr>
              <a:t>Sentence Structure - </a:t>
            </a:r>
            <a:r>
              <a:rPr lang="en" sz="1800">
                <a:solidFill>
                  <a:srgbClr val="000000"/>
                </a:solidFill>
                <a:highlight>
                  <a:srgbClr val="FFFFFF"/>
                </a:highlight>
                <a:latin typeface="Comic Sans MS"/>
                <a:ea typeface="Comic Sans MS"/>
                <a:cs typeface="Comic Sans MS"/>
                <a:sym typeface="Comic Sans MS"/>
              </a:rPr>
              <a:t>Individuals learn to construct simple sentences on a detachable Sentence Strip using an “I want” picture followed by a picture of the item being requested.</a:t>
            </a:r>
            <a:endParaRPr sz="1800">
              <a:solidFill>
                <a:srgbClr val="000000"/>
              </a:solidFill>
              <a:highlight>
                <a:srgbClr val="FFFFFF"/>
              </a:highlight>
              <a:latin typeface="Comic Sans MS"/>
              <a:ea typeface="Comic Sans MS"/>
              <a:cs typeface="Comic Sans MS"/>
              <a:sym typeface="Comic Sans MS"/>
            </a:endParaRPr>
          </a:p>
          <a:p>
            <a:pPr indent="0" lvl="0" marL="0" rtl="0" algn="l">
              <a:spcBef>
                <a:spcPts val="1200"/>
              </a:spcBef>
              <a:spcAft>
                <a:spcPts val="0"/>
              </a:spcAft>
              <a:buNone/>
            </a:pPr>
            <a:r>
              <a:t/>
            </a:r>
            <a:endParaRPr>
              <a:solidFill>
                <a:srgbClr val="000000"/>
              </a:solidFill>
              <a:highlight>
                <a:srgbClr val="FFFFFF"/>
              </a:highlight>
              <a:latin typeface="Comic Sans MS"/>
              <a:ea typeface="Comic Sans MS"/>
              <a:cs typeface="Comic Sans MS"/>
              <a:sym typeface="Comic Sans MS"/>
            </a:endParaRPr>
          </a:p>
          <a:p>
            <a:pPr indent="-342900" lvl="0" marL="457200" rtl="0" algn="l">
              <a:lnSpc>
                <a:spcPct val="130000"/>
              </a:lnSpc>
              <a:spcBef>
                <a:spcPts val="120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Attributes &amp; Language Expansion</a:t>
            </a:r>
            <a:endParaRPr>
              <a:solidFill>
                <a:srgbClr val="000000"/>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000000"/>
              </a:buClr>
              <a:buSzPts val="1800"/>
              <a:buFont typeface="Comic Sans MS"/>
              <a:buChar char="○"/>
            </a:pPr>
            <a:r>
              <a:rPr lang="en" sz="1800">
                <a:solidFill>
                  <a:srgbClr val="000000"/>
                </a:solidFill>
                <a:highlight>
                  <a:srgbClr val="FFFFFF"/>
                </a:highlight>
                <a:latin typeface="Comic Sans MS"/>
                <a:ea typeface="Comic Sans MS"/>
                <a:cs typeface="Comic Sans MS"/>
                <a:sym typeface="Comic Sans MS"/>
              </a:rPr>
              <a:t>Individuals learn to expand their sentences by adding adjectives, verbs and prepositions.</a:t>
            </a:r>
            <a:endParaRPr sz="1800">
              <a:latin typeface="Comic Sans MS"/>
              <a:ea typeface="Comic Sans MS"/>
              <a:cs typeface="Comic Sans MS"/>
              <a:sym typeface="Comic Sans MS"/>
            </a:endParaRPr>
          </a:p>
        </p:txBody>
      </p:sp>
      <p:pic>
        <p:nvPicPr>
          <p:cNvPr id="114" name="Google Shape;114;p22"/>
          <p:cNvPicPr preferRelativeResize="0"/>
          <p:nvPr/>
        </p:nvPicPr>
        <p:blipFill>
          <a:blip r:embed="rId3">
            <a:alphaModFix/>
          </a:blip>
          <a:stretch>
            <a:fillRect/>
          </a:stretch>
        </p:blipFill>
        <p:spPr>
          <a:xfrm>
            <a:off x="4984575" y="0"/>
            <a:ext cx="1998375" cy="1603725"/>
          </a:xfrm>
          <a:prstGeom prst="rect">
            <a:avLst/>
          </a:prstGeom>
          <a:noFill/>
          <a:ln>
            <a:noFill/>
          </a:ln>
        </p:spPr>
      </p:pic>
      <p:pic>
        <p:nvPicPr>
          <p:cNvPr id="115" name="Google Shape;115;p22"/>
          <p:cNvPicPr preferRelativeResize="0"/>
          <p:nvPr/>
        </p:nvPicPr>
        <p:blipFill>
          <a:blip r:embed="rId4">
            <a:alphaModFix/>
          </a:blip>
          <a:stretch>
            <a:fillRect/>
          </a:stretch>
        </p:blipFill>
        <p:spPr>
          <a:xfrm>
            <a:off x="6313800" y="3778525"/>
            <a:ext cx="1769200" cy="126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Phase 5 &amp; 6</a:t>
            </a:r>
            <a:endParaRPr/>
          </a:p>
        </p:txBody>
      </p:sp>
      <p:sp>
        <p:nvSpPr>
          <p:cNvPr id="121" name="Google Shape;121;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Phase 5</a:t>
            </a:r>
            <a:endParaRPr>
              <a:solidFill>
                <a:srgbClr val="000000"/>
              </a:solidFill>
              <a:highlight>
                <a:srgbClr val="FFFFFF"/>
              </a:highlight>
              <a:latin typeface="Comic Sans MS"/>
              <a:ea typeface="Comic Sans MS"/>
              <a:cs typeface="Comic Sans MS"/>
              <a:sym typeface="Comic Sans MS"/>
            </a:endParaRPr>
          </a:p>
          <a:p>
            <a:pPr indent="-342900" lvl="1" marL="914400" marR="546100" rtl="0" algn="l">
              <a:spcBef>
                <a:spcPts val="0"/>
              </a:spcBef>
              <a:spcAft>
                <a:spcPts val="0"/>
              </a:spcAft>
              <a:buClr>
                <a:srgbClr val="000000"/>
              </a:buClr>
              <a:buSzPts val="1800"/>
              <a:buFont typeface="Comic Sans MS"/>
              <a:buChar char="○"/>
            </a:pPr>
            <a:r>
              <a:rPr i="1" lang="en" sz="1800">
                <a:solidFill>
                  <a:srgbClr val="000000"/>
                </a:solidFill>
                <a:highlight>
                  <a:srgbClr val="FFFFFF"/>
                </a:highlight>
                <a:latin typeface="Comic Sans MS"/>
                <a:ea typeface="Comic Sans MS"/>
                <a:cs typeface="Comic Sans MS"/>
                <a:sym typeface="Comic Sans MS"/>
              </a:rPr>
              <a:t>Responsive Requesting - </a:t>
            </a:r>
            <a:r>
              <a:rPr lang="en" sz="1800">
                <a:solidFill>
                  <a:srgbClr val="000000"/>
                </a:solidFill>
                <a:highlight>
                  <a:srgbClr val="FFFFFF"/>
                </a:highlight>
                <a:latin typeface="Comic Sans MS"/>
                <a:ea typeface="Comic Sans MS"/>
                <a:cs typeface="Comic Sans MS"/>
                <a:sym typeface="Comic Sans MS"/>
              </a:rPr>
              <a:t>Individuals learn to use PECS to answer questions such as “What do you want?”</a:t>
            </a:r>
            <a:endParaRPr sz="1800">
              <a:solidFill>
                <a:srgbClr val="000000"/>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Phase 6</a:t>
            </a:r>
            <a:endParaRPr>
              <a:solidFill>
                <a:srgbClr val="000000"/>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000000"/>
              </a:buClr>
              <a:buSzPts val="1800"/>
              <a:buFont typeface="Comic Sans MS"/>
              <a:buChar char="○"/>
            </a:pPr>
            <a:r>
              <a:rPr i="1" lang="en" sz="1800">
                <a:solidFill>
                  <a:srgbClr val="000000"/>
                </a:solidFill>
                <a:highlight>
                  <a:srgbClr val="FFFFFF"/>
                </a:highlight>
                <a:latin typeface="Comic Sans MS"/>
                <a:ea typeface="Comic Sans MS"/>
                <a:cs typeface="Comic Sans MS"/>
                <a:sym typeface="Comic Sans MS"/>
              </a:rPr>
              <a:t>Commenting - </a:t>
            </a:r>
            <a:r>
              <a:rPr lang="en" sz="1800">
                <a:solidFill>
                  <a:srgbClr val="000000"/>
                </a:solidFill>
                <a:highlight>
                  <a:srgbClr val="FFFFFF"/>
                </a:highlight>
                <a:latin typeface="Comic Sans MS"/>
                <a:ea typeface="Comic Sans MS"/>
                <a:cs typeface="Comic Sans MS"/>
                <a:sym typeface="Comic Sans MS"/>
              </a:rPr>
              <a:t>Individuals are taught to comment in response to questions such as, “What do you see?”, “What do you hear?” and “What is it?” They learn to make up sentences starting with “I see”, “I hear”, “I feel”, “It is a”, etc.</a:t>
            </a:r>
            <a:endParaRPr sz="1800">
              <a:latin typeface="Comic Sans MS"/>
              <a:ea typeface="Comic Sans MS"/>
              <a:cs typeface="Comic Sans MS"/>
              <a:sym typeface="Comic Sans MS"/>
            </a:endParaRPr>
          </a:p>
        </p:txBody>
      </p:sp>
      <p:pic>
        <p:nvPicPr>
          <p:cNvPr id="122" name="Google Shape;122;p23"/>
          <p:cNvPicPr preferRelativeResize="0"/>
          <p:nvPr/>
        </p:nvPicPr>
        <p:blipFill>
          <a:blip r:embed="rId3">
            <a:alphaModFix/>
          </a:blip>
          <a:stretch>
            <a:fillRect/>
          </a:stretch>
        </p:blipFill>
        <p:spPr>
          <a:xfrm>
            <a:off x="7372325" y="0"/>
            <a:ext cx="1771675" cy="1574825"/>
          </a:xfrm>
          <a:prstGeom prst="rect">
            <a:avLst/>
          </a:prstGeom>
          <a:noFill/>
          <a:ln>
            <a:noFill/>
          </a:ln>
        </p:spPr>
      </p:pic>
      <p:pic>
        <p:nvPicPr>
          <p:cNvPr id="123" name="Google Shape;123;p23"/>
          <p:cNvPicPr preferRelativeResize="0"/>
          <p:nvPr/>
        </p:nvPicPr>
        <p:blipFill>
          <a:blip r:embed="rId4">
            <a:alphaModFix/>
          </a:blip>
          <a:stretch>
            <a:fillRect/>
          </a:stretch>
        </p:blipFill>
        <p:spPr>
          <a:xfrm>
            <a:off x="5100150" y="3392875"/>
            <a:ext cx="1907150" cy="1683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rgbClr val="333333"/>
                </a:solidFill>
                <a:latin typeface="Comic Sans MS"/>
                <a:ea typeface="Comic Sans MS"/>
                <a:cs typeface="Comic Sans MS"/>
                <a:sym typeface="Comic Sans MS"/>
              </a:rPr>
              <a:t>Knowing the phase of communication your player is in will help you understand their functional communication level. </a:t>
            </a:r>
            <a:endParaRPr sz="2400">
              <a:solidFill>
                <a:srgbClr val="333333"/>
              </a:solidFill>
              <a:latin typeface="Comic Sans MS"/>
              <a:ea typeface="Comic Sans MS"/>
              <a:cs typeface="Comic Sans MS"/>
              <a:sym typeface="Comic Sans MS"/>
            </a:endParaRPr>
          </a:p>
          <a:p>
            <a:pPr indent="-381000" lvl="0" marL="457200" rtl="0" algn="l">
              <a:spcBef>
                <a:spcPts val="1200"/>
              </a:spcBef>
              <a:spcAft>
                <a:spcPts val="0"/>
              </a:spcAft>
              <a:buClr>
                <a:srgbClr val="333333"/>
              </a:buClr>
              <a:buSzPts val="2400"/>
              <a:buFont typeface="Comic Sans MS"/>
              <a:buChar char="●"/>
            </a:pPr>
            <a:r>
              <a:rPr lang="en" sz="2400">
                <a:solidFill>
                  <a:srgbClr val="333333"/>
                </a:solidFill>
                <a:latin typeface="Comic Sans MS"/>
                <a:ea typeface="Comic Sans MS"/>
                <a:cs typeface="Comic Sans MS"/>
                <a:sym typeface="Comic Sans MS"/>
              </a:rPr>
              <a:t>Recognize current </a:t>
            </a:r>
            <a:r>
              <a:rPr lang="en" sz="2400">
                <a:solidFill>
                  <a:srgbClr val="333333"/>
                </a:solidFill>
                <a:latin typeface="Comic Sans MS"/>
                <a:ea typeface="Comic Sans MS"/>
                <a:cs typeface="Comic Sans MS"/>
                <a:sym typeface="Comic Sans MS"/>
              </a:rPr>
              <a:t>athlete</a:t>
            </a:r>
            <a:r>
              <a:rPr lang="en" sz="2400">
                <a:solidFill>
                  <a:srgbClr val="333333"/>
                </a:solidFill>
                <a:latin typeface="Comic Sans MS"/>
                <a:ea typeface="Comic Sans MS"/>
                <a:cs typeface="Comic Sans MS"/>
                <a:sym typeface="Comic Sans MS"/>
              </a:rPr>
              <a:t> skill set in communication</a:t>
            </a:r>
            <a:endParaRPr sz="2400">
              <a:solidFill>
                <a:srgbClr val="333333"/>
              </a:solidFill>
              <a:latin typeface="Comic Sans MS"/>
              <a:ea typeface="Comic Sans MS"/>
              <a:cs typeface="Comic Sans MS"/>
              <a:sym typeface="Comic Sans MS"/>
            </a:endParaRPr>
          </a:p>
          <a:p>
            <a:pPr indent="-381000" lvl="0" marL="457200" rtl="0" algn="l">
              <a:spcBef>
                <a:spcPts val="0"/>
              </a:spcBef>
              <a:spcAft>
                <a:spcPts val="0"/>
              </a:spcAft>
              <a:buClr>
                <a:srgbClr val="333333"/>
              </a:buClr>
              <a:buSzPts val="2400"/>
              <a:buFont typeface="Comic Sans MS"/>
              <a:buChar char="●"/>
            </a:pPr>
            <a:r>
              <a:rPr lang="en" sz="2400">
                <a:solidFill>
                  <a:srgbClr val="333333"/>
                </a:solidFill>
                <a:latin typeface="Comic Sans MS"/>
                <a:ea typeface="Comic Sans MS"/>
                <a:cs typeface="Comic Sans MS"/>
                <a:sym typeface="Comic Sans MS"/>
              </a:rPr>
              <a:t>Plan sessions accordingly</a:t>
            </a:r>
            <a:endParaRPr sz="2400">
              <a:solidFill>
                <a:srgbClr val="333333"/>
              </a:solidFill>
              <a:latin typeface="Comic Sans MS"/>
              <a:ea typeface="Comic Sans MS"/>
              <a:cs typeface="Comic Sans MS"/>
              <a:sym typeface="Comic Sans MS"/>
            </a:endParaRPr>
          </a:p>
          <a:p>
            <a:pPr indent="-381000" lvl="0" marL="457200" rtl="0" algn="l">
              <a:spcBef>
                <a:spcPts val="0"/>
              </a:spcBef>
              <a:spcAft>
                <a:spcPts val="0"/>
              </a:spcAft>
              <a:buClr>
                <a:srgbClr val="333333"/>
              </a:buClr>
              <a:buSzPts val="2400"/>
              <a:buFont typeface="Comic Sans MS"/>
              <a:buChar char="●"/>
            </a:pPr>
            <a:r>
              <a:rPr lang="en" sz="2400">
                <a:solidFill>
                  <a:srgbClr val="333333"/>
                </a:solidFill>
                <a:latin typeface="Comic Sans MS"/>
                <a:ea typeface="Comic Sans MS"/>
                <a:cs typeface="Comic Sans MS"/>
                <a:sym typeface="Comic Sans MS"/>
              </a:rPr>
              <a:t>Collaborate with family, and other professionals</a:t>
            </a:r>
            <a:endParaRPr sz="2400">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But what about other PECS systems? </a:t>
            </a:r>
            <a:endParaRPr/>
          </a:p>
        </p:txBody>
      </p:sp>
      <p:sp>
        <p:nvSpPr>
          <p:cNvPr id="134" name="Google Shape;13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000000"/>
                </a:solidFill>
                <a:highlight>
                  <a:srgbClr val="FFFFFF"/>
                </a:highlight>
                <a:latin typeface="Comic Sans MS"/>
                <a:ea typeface="Comic Sans MS"/>
                <a:cs typeface="Comic Sans MS"/>
                <a:sym typeface="Comic Sans MS"/>
              </a:rPr>
              <a:t>PECS does use pictures, but it is a specific protocol for teaching expressive use of pictures for an individual to communicate wants and needs, and to comment about the world.</a:t>
            </a:r>
            <a:endParaRPr>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a:solidFill>
                  <a:srgbClr val="000000"/>
                </a:solidFill>
                <a:highlight>
                  <a:srgbClr val="FFFFFF"/>
                </a:highlight>
                <a:latin typeface="Comic Sans MS"/>
                <a:ea typeface="Comic Sans MS"/>
                <a:cs typeface="Comic Sans MS"/>
                <a:sym typeface="Comic Sans MS"/>
              </a:rPr>
              <a:t>Certain picture symbols may be used and incorporated in the following supports but PECS is not these entirely: </a:t>
            </a:r>
            <a:endParaRPr>
              <a:solidFill>
                <a:srgbClr val="000000"/>
              </a:solidFill>
              <a:highlight>
                <a:srgbClr val="FFFFFF"/>
              </a:highlight>
              <a:latin typeface="Comic Sans MS"/>
              <a:ea typeface="Comic Sans MS"/>
              <a:cs typeface="Comic Sans MS"/>
              <a:sym typeface="Comic Sans MS"/>
            </a:endParaRPr>
          </a:p>
          <a:p>
            <a:pPr indent="-342900" lvl="0" marL="457200" rtl="0" algn="l">
              <a:lnSpc>
                <a:spcPct val="100000"/>
              </a:lnSpc>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Visual schedules</a:t>
            </a:r>
            <a:endParaRPr>
              <a:solidFill>
                <a:srgbClr val="000000"/>
              </a:solidFill>
              <a:highlight>
                <a:srgbClr val="FFFFFF"/>
              </a:highlight>
              <a:latin typeface="Comic Sans MS"/>
              <a:ea typeface="Comic Sans MS"/>
              <a:cs typeface="Comic Sans MS"/>
              <a:sym typeface="Comic Sans MS"/>
            </a:endParaRPr>
          </a:p>
          <a:p>
            <a:pPr indent="-342900" lvl="0" marL="457200" rtl="0" algn="l">
              <a:lnSpc>
                <a:spcPct val="100000"/>
              </a:lnSpc>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Choice boards</a:t>
            </a:r>
            <a:endParaRPr>
              <a:solidFill>
                <a:srgbClr val="000000"/>
              </a:solidFill>
              <a:highlight>
                <a:srgbClr val="FFFFFF"/>
              </a:highlight>
              <a:latin typeface="Comic Sans MS"/>
              <a:ea typeface="Comic Sans MS"/>
              <a:cs typeface="Comic Sans MS"/>
              <a:sym typeface="Comic Sans MS"/>
            </a:endParaRPr>
          </a:p>
          <a:p>
            <a:pPr indent="-342900" lvl="0" marL="457200" rtl="0" algn="l">
              <a:lnSpc>
                <a:spcPct val="100000"/>
              </a:lnSpc>
              <a:spcBef>
                <a:spcPts val="0"/>
              </a:spcBef>
              <a:spcAft>
                <a:spcPts val="0"/>
              </a:spcAft>
              <a:buClr>
                <a:srgbClr val="000000"/>
              </a:buClr>
              <a:buSzPts val="1800"/>
              <a:buFont typeface="Comic Sans MS"/>
              <a:buChar char="●"/>
            </a:pPr>
            <a:r>
              <a:rPr lang="en">
                <a:solidFill>
                  <a:srgbClr val="000000"/>
                </a:solidFill>
                <a:highlight>
                  <a:srgbClr val="FFFFFF"/>
                </a:highlight>
                <a:latin typeface="Comic Sans MS"/>
                <a:ea typeface="Comic Sans MS"/>
                <a:cs typeface="Comic Sans MS"/>
                <a:sym typeface="Comic Sans MS"/>
              </a:rPr>
              <a:t>Task analysis</a:t>
            </a:r>
            <a:endParaRPr>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rPr i="1" lang="en">
                <a:solidFill>
                  <a:srgbClr val="000000"/>
                </a:solidFill>
                <a:highlight>
                  <a:srgbClr val="FFFFFF"/>
                </a:highlight>
                <a:latin typeface="Comic Sans MS"/>
                <a:ea typeface="Comic Sans MS"/>
                <a:cs typeface="Comic Sans MS"/>
                <a:sym typeface="Comic Sans MS"/>
              </a:rPr>
              <a:t>* Note: We will review these later on !* </a:t>
            </a:r>
            <a:endParaRPr i="1">
              <a:solidFill>
                <a:srgbClr val="000000"/>
              </a:solidFill>
              <a:highlight>
                <a:srgbClr val="FFFFFF"/>
              </a:highlight>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6"/>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Who is PECS for?</a:t>
            </a:r>
            <a:endParaRPr/>
          </a:p>
        </p:txBody>
      </p:sp>
      <p:pic>
        <p:nvPicPr>
          <p:cNvPr id="140" name="Google Shape;140;p26"/>
          <p:cNvPicPr preferRelativeResize="0"/>
          <p:nvPr/>
        </p:nvPicPr>
        <p:blipFill>
          <a:blip r:embed="rId3">
            <a:alphaModFix/>
          </a:blip>
          <a:stretch>
            <a:fillRect/>
          </a:stretch>
        </p:blipFill>
        <p:spPr>
          <a:xfrm>
            <a:off x="5316875" y="1756414"/>
            <a:ext cx="3682650" cy="16306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7"/>
          <p:cNvSpPr txBox="1"/>
          <p:nvPr>
            <p:ph idx="1" type="body"/>
          </p:nvPr>
        </p:nvSpPr>
        <p:spPr>
          <a:xfrm>
            <a:off x="311700" y="303400"/>
            <a:ext cx="8520600" cy="46521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rgbClr val="000000"/>
              </a:buClr>
              <a:buSzPts val="1900"/>
              <a:buFont typeface="Comic Sans MS"/>
              <a:buChar char="●"/>
            </a:pPr>
            <a:r>
              <a:rPr lang="en" sz="1900">
                <a:solidFill>
                  <a:srgbClr val="000000"/>
                </a:solidFill>
                <a:highlight>
                  <a:srgbClr val="FFFFFF"/>
                </a:highlight>
                <a:latin typeface="Comic Sans MS"/>
                <a:ea typeface="Comic Sans MS"/>
                <a:cs typeface="Comic Sans MS"/>
                <a:sym typeface="Comic Sans MS"/>
              </a:rPr>
              <a:t>What has been discovered over the 20 plus years since its inception, though, is that PECS can serve as an effective communication system for a range of individuals. </a:t>
            </a:r>
            <a:endParaRPr sz="1900">
              <a:solidFill>
                <a:srgbClr val="000000"/>
              </a:solidFill>
              <a:highlight>
                <a:srgbClr val="FFFFFF"/>
              </a:highlight>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1900">
              <a:solidFill>
                <a:srgbClr val="000000"/>
              </a:solidFill>
              <a:highlight>
                <a:srgbClr val="FFFFFF"/>
              </a:highlight>
              <a:latin typeface="Comic Sans MS"/>
              <a:ea typeface="Comic Sans MS"/>
              <a:cs typeface="Comic Sans MS"/>
              <a:sym typeface="Comic Sans MS"/>
            </a:endParaRPr>
          </a:p>
          <a:p>
            <a:pPr indent="-349250" lvl="0" marL="457200" rtl="0" algn="l">
              <a:spcBef>
                <a:spcPts val="0"/>
              </a:spcBef>
              <a:spcAft>
                <a:spcPts val="0"/>
              </a:spcAft>
              <a:buClr>
                <a:srgbClr val="000000"/>
              </a:buClr>
              <a:buSzPts val="1900"/>
              <a:buFont typeface="Comic Sans MS"/>
              <a:buChar char="●"/>
            </a:pPr>
            <a:r>
              <a:rPr lang="en" sz="1900">
                <a:solidFill>
                  <a:srgbClr val="000000"/>
                </a:solidFill>
                <a:highlight>
                  <a:srgbClr val="FFFFFF"/>
                </a:highlight>
                <a:latin typeface="Comic Sans MS"/>
                <a:ea typeface="Comic Sans MS"/>
                <a:cs typeface="Comic Sans MS"/>
                <a:sym typeface="Comic Sans MS"/>
              </a:rPr>
              <a:t>PECS has been used around the world with people aged from 14 months to 85 years</a:t>
            </a:r>
            <a:endParaRPr sz="1900">
              <a:solidFill>
                <a:srgbClr val="000000"/>
              </a:solidFill>
              <a:highlight>
                <a:srgbClr val="FFFFFF"/>
              </a:highlight>
              <a:latin typeface="Comic Sans MS"/>
              <a:ea typeface="Comic Sans MS"/>
              <a:cs typeface="Comic Sans MS"/>
              <a:sym typeface="Comic Sans MS"/>
            </a:endParaRPr>
          </a:p>
          <a:p>
            <a:pPr indent="0" lvl="0" marL="0" rtl="0" algn="l">
              <a:spcBef>
                <a:spcPts val="1200"/>
              </a:spcBef>
              <a:spcAft>
                <a:spcPts val="0"/>
              </a:spcAft>
              <a:buNone/>
            </a:pPr>
            <a:r>
              <a:t/>
            </a:r>
            <a:endParaRPr sz="1900">
              <a:solidFill>
                <a:srgbClr val="000000"/>
              </a:solidFill>
              <a:highlight>
                <a:srgbClr val="FFFFFF"/>
              </a:highlight>
              <a:latin typeface="Comic Sans MS"/>
              <a:ea typeface="Comic Sans MS"/>
              <a:cs typeface="Comic Sans MS"/>
              <a:sym typeface="Comic Sans MS"/>
            </a:endParaRPr>
          </a:p>
          <a:p>
            <a:pPr indent="-349250" lvl="0" marL="457200" rtl="0" algn="l">
              <a:lnSpc>
                <a:spcPct val="100000"/>
              </a:lnSpc>
              <a:spcBef>
                <a:spcPts val="1200"/>
              </a:spcBef>
              <a:spcAft>
                <a:spcPts val="0"/>
              </a:spcAft>
              <a:buClr>
                <a:srgbClr val="000000"/>
              </a:buClr>
              <a:buSzPts val="1900"/>
              <a:buFont typeface="Comic Sans MS"/>
              <a:buChar char="●"/>
            </a:pPr>
            <a:r>
              <a:rPr lang="en" sz="1900">
                <a:solidFill>
                  <a:srgbClr val="000000"/>
                </a:solidFill>
                <a:highlight>
                  <a:srgbClr val="FFFFFF"/>
                </a:highlight>
                <a:latin typeface="Comic Sans MS"/>
                <a:ea typeface="Comic Sans MS"/>
                <a:cs typeface="Comic Sans MS"/>
                <a:sym typeface="Comic Sans MS"/>
              </a:rPr>
              <a:t>PECS can provide a very effective functional communication system to individuals with no verbal communication, but it can also teach important skills to those who talk</a:t>
            </a:r>
            <a:endParaRPr sz="1900">
              <a:solidFill>
                <a:srgbClr val="000000"/>
              </a:solidFill>
              <a:highlight>
                <a:srgbClr val="FFFFFF"/>
              </a:highlight>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1900">
              <a:solidFill>
                <a:srgbClr val="000000"/>
              </a:solidFill>
              <a:highlight>
                <a:srgbClr val="FFFFFF"/>
              </a:highlight>
              <a:latin typeface="Comic Sans MS"/>
              <a:ea typeface="Comic Sans MS"/>
              <a:cs typeface="Comic Sans MS"/>
              <a:sym typeface="Comic Sans MS"/>
            </a:endParaRPr>
          </a:p>
          <a:p>
            <a:pPr indent="-349250" lvl="0" marL="457200" rtl="0" algn="l">
              <a:lnSpc>
                <a:spcPct val="100000"/>
              </a:lnSpc>
              <a:spcBef>
                <a:spcPts val="0"/>
              </a:spcBef>
              <a:spcAft>
                <a:spcPts val="0"/>
              </a:spcAft>
              <a:buClr>
                <a:srgbClr val="000000"/>
              </a:buClr>
              <a:buSzPts val="1900"/>
              <a:buFont typeface="Comic Sans MS"/>
              <a:buChar char="●"/>
            </a:pPr>
            <a:r>
              <a:rPr lang="en" sz="1900">
                <a:solidFill>
                  <a:srgbClr val="000000"/>
                </a:solidFill>
                <a:highlight>
                  <a:srgbClr val="FFFFFF"/>
                </a:highlight>
                <a:latin typeface="Comic Sans MS"/>
                <a:ea typeface="Comic Sans MS"/>
                <a:cs typeface="Comic Sans MS"/>
                <a:sym typeface="Comic Sans MS"/>
              </a:rPr>
              <a:t>the PECS protocol emphasizes teaching a person to approach others to initiate a communicative interaction</a:t>
            </a:r>
            <a:endParaRPr sz="1900">
              <a:solidFill>
                <a:srgbClr val="000000"/>
              </a:solidFill>
              <a:highlight>
                <a:srgbClr val="FFFFFF"/>
              </a:highlight>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8"/>
          <p:cNvSpPr txBox="1"/>
          <p:nvPr>
            <p:ph type="title"/>
          </p:nvPr>
        </p:nvSpPr>
        <p:spPr>
          <a:xfrm>
            <a:off x="490250" y="526350"/>
            <a:ext cx="8193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Examples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type="title"/>
          </p:nvPr>
        </p:nvSpPr>
        <p:spPr>
          <a:xfrm>
            <a:off x="311700" y="1077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Low Tech boards</a:t>
            </a:r>
            <a:endParaRPr/>
          </a:p>
        </p:txBody>
      </p:sp>
      <p:sp>
        <p:nvSpPr>
          <p:cNvPr id="156" name="Google Shape;156;p29"/>
          <p:cNvSpPr txBox="1"/>
          <p:nvPr>
            <p:ph idx="1" type="body"/>
          </p:nvPr>
        </p:nvSpPr>
        <p:spPr>
          <a:xfrm>
            <a:off x="311700" y="863400"/>
            <a:ext cx="8660400" cy="317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A no/low-tech device requires something external to the person using it that is either non-electronic or a very simple electronic device.</a:t>
            </a:r>
            <a:endParaRPr sz="1800">
              <a:solidFill>
                <a:srgbClr val="333333"/>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 </a:t>
            </a:r>
            <a:r>
              <a:rPr i="1" lang="en" sz="1800">
                <a:solidFill>
                  <a:srgbClr val="333333"/>
                </a:solidFill>
                <a:highlight>
                  <a:srgbClr val="FFFFFF"/>
                </a:highlight>
                <a:latin typeface="Comic Sans MS"/>
                <a:ea typeface="Comic Sans MS"/>
                <a:cs typeface="Comic Sans MS"/>
                <a:sym typeface="Comic Sans MS"/>
              </a:rPr>
              <a:t>Examples of no/low-tech communication strategies</a:t>
            </a:r>
            <a:endParaRPr sz="1800">
              <a:solidFill>
                <a:srgbClr val="333333"/>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PECS (Picture Exchange Communication System)</a:t>
            </a:r>
            <a:endParaRPr sz="1800">
              <a:solidFill>
                <a:srgbClr val="333333"/>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communication boards</a:t>
            </a:r>
            <a:endParaRPr sz="1800">
              <a:solidFill>
                <a:srgbClr val="333333"/>
              </a:solidFill>
              <a:highlight>
                <a:srgbClr val="FFFFFF"/>
              </a:highlight>
              <a:latin typeface="Comic Sans MS"/>
              <a:ea typeface="Comic Sans MS"/>
              <a:cs typeface="Comic Sans MS"/>
              <a:sym typeface="Comic Sans MS"/>
            </a:endParaRPr>
          </a:p>
          <a:p>
            <a:pPr indent="-342900" lvl="1" marL="9144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communication books/notebooks</a:t>
            </a:r>
            <a:endParaRPr sz="1800">
              <a:solidFill>
                <a:srgbClr val="333333"/>
              </a:solidFill>
              <a:highlight>
                <a:srgbClr val="FFFFFF"/>
              </a:highlight>
              <a:latin typeface="Comic Sans MS"/>
              <a:ea typeface="Comic Sans MS"/>
              <a:cs typeface="Comic Sans MS"/>
              <a:sym typeface="Comic Sans MS"/>
            </a:endParaRPr>
          </a:p>
        </p:txBody>
      </p:sp>
      <p:pic>
        <p:nvPicPr>
          <p:cNvPr id="157" name="Google Shape;157;p29"/>
          <p:cNvPicPr preferRelativeResize="0"/>
          <p:nvPr/>
        </p:nvPicPr>
        <p:blipFill>
          <a:blip r:embed="rId3">
            <a:alphaModFix/>
          </a:blip>
          <a:stretch>
            <a:fillRect/>
          </a:stretch>
        </p:blipFill>
        <p:spPr>
          <a:xfrm>
            <a:off x="5056825" y="2811150"/>
            <a:ext cx="3681574" cy="2245675"/>
          </a:xfrm>
          <a:prstGeom prst="rect">
            <a:avLst/>
          </a:prstGeom>
          <a:noFill/>
          <a:ln>
            <a:noFill/>
          </a:ln>
        </p:spPr>
      </p:pic>
      <p:pic>
        <p:nvPicPr>
          <p:cNvPr id="158" name="Google Shape;158;p29"/>
          <p:cNvPicPr preferRelativeResize="0"/>
          <p:nvPr/>
        </p:nvPicPr>
        <p:blipFill>
          <a:blip r:embed="rId4">
            <a:alphaModFix/>
          </a:blip>
          <a:stretch>
            <a:fillRect/>
          </a:stretch>
        </p:blipFill>
        <p:spPr>
          <a:xfrm>
            <a:off x="0" y="2897825"/>
            <a:ext cx="2962778" cy="2245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0"/>
          <p:cNvSpPr txBox="1"/>
          <p:nvPr>
            <p:ph type="title"/>
          </p:nvPr>
        </p:nvSpPr>
        <p:spPr>
          <a:xfrm>
            <a:off x="15275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Low Tech boards</a:t>
            </a:r>
            <a:endParaRPr/>
          </a:p>
        </p:txBody>
      </p:sp>
      <p:sp>
        <p:nvSpPr>
          <p:cNvPr id="164" name="Google Shape;164;p30"/>
          <p:cNvSpPr txBox="1"/>
          <p:nvPr>
            <p:ph idx="1" type="body"/>
          </p:nvPr>
        </p:nvSpPr>
        <p:spPr>
          <a:xfrm>
            <a:off x="241800" y="755700"/>
            <a:ext cx="8660400" cy="4272300"/>
          </a:xfrm>
          <a:prstGeom prst="rect">
            <a:avLst/>
          </a:prstGeom>
        </p:spPr>
        <p:txBody>
          <a:bodyPr anchorCtr="0" anchor="t" bIns="91425" lIns="91425" spcFirstLastPara="1" rIns="91425" wrap="square" tIns="91425">
            <a:noAutofit/>
          </a:bodyPr>
          <a:lstStyle/>
          <a:p>
            <a:pPr indent="0" lvl="0" marL="0" rtl="0" algn="l">
              <a:lnSpc>
                <a:spcPct val="156250"/>
              </a:lnSpc>
              <a:spcBef>
                <a:spcPts val="0"/>
              </a:spcBef>
              <a:spcAft>
                <a:spcPts val="0"/>
              </a:spcAft>
              <a:buNone/>
            </a:pPr>
            <a:r>
              <a:rPr b="1" lang="en" sz="1800">
                <a:solidFill>
                  <a:schemeClr val="accent1"/>
                </a:solidFill>
                <a:highlight>
                  <a:srgbClr val="FFFFFF"/>
                </a:highlight>
                <a:latin typeface="Comic Sans MS"/>
                <a:ea typeface="Comic Sans MS"/>
                <a:cs typeface="Comic Sans MS"/>
                <a:sym typeface="Comic Sans MS"/>
              </a:rPr>
              <a:t>Benefits of no/low tech devices:</a:t>
            </a:r>
            <a:endParaRPr b="1"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150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Can help facilitate early implementation of AAC</a:t>
            </a:r>
            <a:endParaRPr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Low cost</a:t>
            </a:r>
            <a:endParaRPr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Portability</a:t>
            </a:r>
            <a:endParaRPr sz="1800">
              <a:solidFill>
                <a:schemeClr val="accent1"/>
              </a:solidFill>
              <a:highlight>
                <a:srgbClr val="FFFFFF"/>
              </a:highlight>
              <a:latin typeface="Comic Sans MS"/>
              <a:ea typeface="Comic Sans MS"/>
              <a:cs typeface="Comic Sans MS"/>
              <a:sym typeface="Comic Sans MS"/>
            </a:endParaRPr>
          </a:p>
          <a:p>
            <a:pPr indent="0" lvl="0" marL="0" rtl="0" algn="l">
              <a:lnSpc>
                <a:spcPct val="156250"/>
              </a:lnSpc>
              <a:spcBef>
                <a:spcPts val="800"/>
              </a:spcBef>
              <a:spcAft>
                <a:spcPts val="0"/>
              </a:spcAft>
              <a:buNone/>
            </a:pPr>
            <a:r>
              <a:rPr b="1" lang="en" sz="1800">
                <a:solidFill>
                  <a:schemeClr val="accent1"/>
                </a:solidFill>
                <a:highlight>
                  <a:srgbClr val="FFFFFF"/>
                </a:highlight>
                <a:latin typeface="Comic Sans MS"/>
                <a:ea typeface="Comic Sans MS"/>
                <a:cs typeface="Comic Sans MS"/>
                <a:sym typeface="Comic Sans MS"/>
              </a:rPr>
              <a:t>Disadvantages of a no/low tech device:</a:t>
            </a:r>
            <a:endParaRPr b="1"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150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Vocabulary is limited to the display in front of the user</a:t>
            </a:r>
            <a:endParaRPr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Communicating complex ideas is difficult</a:t>
            </a:r>
            <a:endParaRPr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Heavy reliance on communication partners due to a lack of voice or print output.</a:t>
            </a:r>
            <a:endParaRPr sz="1800">
              <a:solidFill>
                <a:schemeClr val="accent1"/>
              </a:solidFill>
              <a:highlight>
                <a:srgbClr val="FFFFFF"/>
              </a:highlight>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sz="1800">
                <a:solidFill>
                  <a:schemeClr val="accent1"/>
                </a:solidFill>
                <a:highlight>
                  <a:srgbClr val="FFFFFF"/>
                </a:highlight>
                <a:latin typeface="Comic Sans MS"/>
                <a:ea typeface="Comic Sans MS"/>
                <a:cs typeface="Comic Sans MS"/>
                <a:sym typeface="Comic Sans MS"/>
              </a:rPr>
              <a:t>Due to the lack of symbols or vocabulary, a low-tech system could lead to an underestimation of the AAC user’s abilities.</a:t>
            </a:r>
            <a:endParaRPr sz="1800">
              <a:solidFill>
                <a:schemeClr val="accent1"/>
              </a:solidFill>
              <a:highlight>
                <a:srgbClr val="FFFFFF"/>
              </a:highlight>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High</a:t>
            </a:r>
            <a:r>
              <a:rPr lang="en"/>
              <a:t> Tech boards</a:t>
            </a:r>
            <a:endParaRPr/>
          </a:p>
        </p:txBody>
      </p:sp>
      <p:sp>
        <p:nvSpPr>
          <p:cNvPr id="170" name="Google Shape;170;p31"/>
          <p:cNvSpPr txBox="1"/>
          <p:nvPr>
            <p:ph idx="1" type="body"/>
          </p:nvPr>
        </p:nvSpPr>
        <p:spPr>
          <a:xfrm>
            <a:off x="0" y="1964100"/>
            <a:ext cx="8617200" cy="317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A high-tech device is a complex electronic device that permits the storage and retrieval of messages, many of which allow the use of speech output. </a:t>
            </a:r>
            <a:endParaRPr sz="1800">
              <a:solidFill>
                <a:srgbClr val="333333"/>
              </a:solidFill>
              <a:highlight>
                <a:srgbClr val="FFFFFF"/>
              </a:highlight>
              <a:latin typeface="Comic Sans MS"/>
              <a:ea typeface="Comic Sans MS"/>
              <a:cs typeface="Comic Sans MS"/>
              <a:sym typeface="Comic Sans MS"/>
            </a:endParaRPr>
          </a:p>
          <a:p>
            <a:pPr indent="-342900" lvl="0" marL="457200" rtl="0" algn="l">
              <a:lnSpc>
                <a:spcPct val="156250"/>
              </a:lnSpc>
              <a:spcBef>
                <a:spcPts val="0"/>
              </a:spcBef>
              <a:spcAft>
                <a:spcPts val="0"/>
              </a:spcAft>
              <a:buClr>
                <a:srgbClr val="333333"/>
              </a:buClr>
              <a:buSzPts val="1800"/>
              <a:buFont typeface="Comic Sans MS"/>
              <a:buChar char="●"/>
            </a:pPr>
            <a:r>
              <a:rPr i="1" lang="en" sz="1800">
                <a:solidFill>
                  <a:srgbClr val="333333"/>
                </a:solidFill>
                <a:highlight>
                  <a:srgbClr val="FFFFFF"/>
                </a:highlight>
                <a:latin typeface="Comic Sans MS"/>
                <a:ea typeface="Comic Sans MS"/>
                <a:cs typeface="Comic Sans MS"/>
                <a:sym typeface="Comic Sans MS"/>
              </a:rPr>
              <a:t>Examples of high-tech communication strategies </a:t>
            </a:r>
            <a:endParaRPr sz="1800">
              <a:solidFill>
                <a:srgbClr val="333333"/>
              </a:solidFill>
              <a:highlight>
                <a:srgbClr val="FFFFFF"/>
              </a:highlight>
              <a:latin typeface="Comic Sans MS"/>
              <a:ea typeface="Comic Sans MS"/>
              <a:cs typeface="Comic Sans MS"/>
              <a:sym typeface="Comic Sans MS"/>
            </a:endParaRPr>
          </a:p>
          <a:p>
            <a:pPr indent="-342900" lvl="1" marL="914400" rtl="0" algn="l">
              <a:lnSpc>
                <a:spcPct val="156250"/>
              </a:lnSpc>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Ipads (with appropriate apps such as Proloquo2go), </a:t>
            </a:r>
            <a:endParaRPr sz="1800">
              <a:solidFill>
                <a:srgbClr val="333333"/>
              </a:solidFill>
              <a:highlight>
                <a:srgbClr val="FFFFFF"/>
              </a:highlight>
              <a:latin typeface="Comic Sans MS"/>
              <a:ea typeface="Comic Sans MS"/>
              <a:cs typeface="Comic Sans MS"/>
              <a:sym typeface="Comic Sans MS"/>
            </a:endParaRPr>
          </a:p>
          <a:p>
            <a:pPr indent="-342900" lvl="1" marL="914400" rtl="0" algn="l">
              <a:lnSpc>
                <a:spcPct val="156250"/>
              </a:lnSpc>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other tablets/electronic devices </a:t>
            </a:r>
            <a:endParaRPr sz="1800">
              <a:solidFill>
                <a:srgbClr val="333333"/>
              </a:solidFill>
              <a:highlight>
                <a:srgbClr val="FFFFFF"/>
              </a:highlight>
              <a:latin typeface="Comic Sans MS"/>
              <a:ea typeface="Comic Sans MS"/>
              <a:cs typeface="Comic Sans MS"/>
              <a:sym typeface="Comic Sans MS"/>
            </a:endParaRPr>
          </a:p>
          <a:p>
            <a:pPr indent="-342900" lvl="1" marL="914400" rtl="0" algn="l">
              <a:lnSpc>
                <a:spcPct val="156250"/>
              </a:lnSpc>
              <a:spcBef>
                <a:spcPts val="0"/>
              </a:spcBef>
              <a:spcAft>
                <a:spcPts val="0"/>
              </a:spcAft>
              <a:buClr>
                <a:srgbClr val="333333"/>
              </a:buClr>
              <a:buSzPts val="1800"/>
              <a:buFont typeface="Comic Sans MS"/>
              <a:buChar char="○"/>
            </a:pPr>
            <a:r>
              <a:rPr lang="en" sz="1800">
                <a:solidFill>
                  <a:srgbClr val="333333"/>
                </a:solidFill>
                <a:highlight>
                  <a:srgbClr val="FFFFFF"/>
                </a:highlight>
                <a:latin typeface="Comic Sans MS"/>
                <a:ea typeface="Comic Sans MS"/>
                <a:cs typeface="Comic Sans MS"/>
                <a:sym typeface="Comic Sans MS"/>
              </a:rPr>
              <a:t>eye gaze devices (such as Tobii Dynavox)</a:t>
            </a:r>
            <a:endParaRPr sz="1800">
              <a:solidFill>
                <a:srgbClr val="333333"/>
              </a:solidFill>
              <a:highlight>
                <a:srgbClr val="FFFFFF"/>
              </a:highlight>
              <a:latin typeface="Comic Sans MS"/>
              <a:ea typeface="Comic Sans MS"/>
              <a:cs typeface="Comic Sans MS"/>
              <a:sym typeface="Comic Sans MS"/>
            </a:endParaRPr>
          </a:p>
        </p:txBody>
      </p:sp>
      <p:pic>
        <p:nvPicPr>
          <p:cNvPr id="171" name="Google Shape;171;p31"/>
          <p:cNvPicPr preferRelativeResize="0"/>
          <p:nvPr/>
        </p:nvPicPr>
        <p:blipFill>
          <a:blip r:embed="rId3">
            <a:alphaModFix/>
          </a:blip>
          <a:stretch>
            <a:fillRect/>
          </a:stretch>
        </p:blipFill>
        <p:spPr>
          <a:xfrm>
            <a:off x="6418400" y="3034100"/>
            <a:ext cx="2725601" cy="1853400"/>
          </a:xfrm>
          <a:prstGeom prst="rect">
            <a:avLst/>
          </a:prstGeom>
          <a:noFill/>
          <a:ln>
            <a:noFill/>
          </a:ln>
        </p:spPr>
      </p:pic>
      <p:pic>
        <p:nvPicPr>
          <p:cNvPr id="172" name="Google Shape;172;p31"/>
          <p:cNvPicPr preferRelativeResize="0"/>
          <p:nvPr/>
        </p:nvPicPr>
        <p:blipFill>
          <a:blip r:embed="rId4">
            <a:alphaModFix/>
          </a:blip>
          <a:stretch>
            <a:fillRect/>
          </a:stretch>
        </p:blipFill>
        <p:spPr>
          <a:xfrm>
            <a:off x="5923700" y="949"/>
            <a:ext cx="3046399" cy="2023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Let’s get to know each other!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2"/>
          <p:cNvSpPr txBox="1"/>
          <p:nvPr>
            <p:ph type="title"/>
          </p:nvPr>
        </p:nvSpPr>
        <p:spPr>
          <a:xfrm>
            <a:off x="311700" y="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High Tech boards</a:t>
            </a:r>
            <a:endParaRPr/>
          </a:p>
        </p:txBody>
      </p:sp>
      <p:sp>
        <p:nvSpPr>
          <p:cNvPr id="178" name="Google Shape;178;p32"/>
          <p:cNvSpPr txBox="1"/>
          <p:nvPr>
            <p:ph idx="1" type="body"/>
          </p:nvPr>
        </p:nvSpPr>
        <p:spPr>
          <a:xfrm>
            <a:off x="263400" y="755700"/>
            <a:ext cx="8617200" cy="4228800"/>
          </a:xfrm>
          <a:prstGeom prst="rect">
            <a:avLst/>
          </a:prstGeom>
        </p:spPr>
        <p:txBody>
          <a:bodyPr anchorCtr="0" anchor="t" bIns="91425" lIns="91425" spcFirstLastPara="1" rIns="91425" wrap="square" tIns="91425">
            <a:noAutofit/>
          </a:bodyPr>
          <a:lstStyle/>
          <a:p>
            <a:pPr indent="0" lvl="0" marL="0" rtl="0" algn="l">
              <a:lnSpc>
                <a:spcPct val="156250"/>
              </a:lnSpc>
              <a:spcBef>
                <a:spcPts val="0"/>
              </a:spcBef>
              <a:spcAft>
                <a:spcPts val="0"/>
              </a:spcAft>
              <a:buNone/>
            </a:pPr>
            <a:r>
              <a:rPr b="1" lang="en" sz="1400">
                <a:solidFill>
                  <a:srgbClr val="4E4E4E"/>
                </a:solidFill>
                <a:highlight>
                  <a:srgbClr val="FFFFFF"/>
                </a:highlight>
                <a:latin typeface="Comic Sans MS"/>
                <a:ea typeface="Comic Sans MS"/>
                <a:cs typeface="Comic Sans MS"/>
                <a:sym typeface="Comic Sans MS"/>
              </a:rPr>
              <a:t>Advantages of high-tech devices:</a:t>
            </a:r>
            <a:endParaRPr b="1" sz="1400">
              <a:solidFill>
                <a:srgbClr val="4E4E4E"/>
              </a:solidFill>
              <a:highlight>
                <a:srgbClr val="FFFFFF"/>
              </a:highlight>
              <a:latin typeface="Comic Sans MS"/>
              <a:ea typeface="Comic Sans MS"/>
              <a:cs typeface="Comic Sans MS"/>
              <a:sym typeface="Comic Sans MS"/>
            </a:endParaRPr>
          </a:p>
          <a:p>
            <a:pPr indent="-317500" lvl="0" marL="457200" rtl="0" algn="l">
              <a:spcBef>
                <a:spcPts val="150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Limitless options of vocabulary</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Most have word prediction features at the phrase/sentence level</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Auditory and visual feedback provided to user</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Allows communication to occur at a distance</a:t>
            </a:r>
            <a:endParaRPr sz="1400">
              <a:solidFill>
                <a:srgbClr val="333333"/>
              </a:solidFill>
              <a:highlight>
                <a:srgbClr val="FFFFFF"/>
              </a:highlight>
              <a:latin typeface="Comic Sans MS"/>
              <a:ea typeface="Comic Sans MS"/>
              <a:cs typeface="Comic Sans MS"/>
              <a:sym typeface="Comic Sans MS"/>
            </a:endParaRPr>
          </a:p>
          <a:p>
            <a:pPr indent="-317500" lvl="1" marL="9144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Allows the user to send messages without first obtaining the partners’ attention through another mode</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Additional options available (email, internet, phone, environmental controls)</a:t>
            </a:r>
            <a:endParaRPr sz="1400">
              <a:solidFill>
                <a:srgbClr val="333333"/>
              </a:solidFill>
              <a:highlight>
                <a:srgbClr val="FFFFFF"/>
              </a:highlight>
              <a:latin typeface="Comic Sans MS"/>
              <a:ea typeface="Comic Sans MS"/>
              <a:cs typeface="Comic Sans MS"/>
              <a:sym typeface="Comic Sans MS"/>
            </a:endParaRPr>
          </a:p>
          <a:p>
            <a:pPr indent="0" lvl="0" marL="0" rtl="0" algn="l">
              <a:lnSpc>
                <a:spcPct val="156250"/>
              </a:lnSpc>
              <a:spcBef>
                <a:spcPts val="800"/>
              </a:spcBef>
              <a:spcAft>
                <a:spcPts val="0"/>
              </a:spcAft>
              <a:buNone/>
            </a:pPr>
            <a:r>
              <a:rPr b="1" lang="en" sz="1400">
                <a:solidFill>
                  <a:srgbClr val="4E4E4E"/>
                </a:solidFill>
                <a:highlight>
                  <a:srgbClr val="FFFFFF"/>
                </a:highlight>
                <a:latin typeface="Comic Sans MS"/>
                <a:ea typeface="Comic Sans MS"/>
                <a:cs typeface="Comic Sans MS"/>
                <a:sym typeface="Comic Sans MS"/>
              </a:rPr>
              <a:t>Disadvantages of a high-tech device:</a:t>
            </a:r>
            <a:endParaRPr b="1" sz="1400">
              <a:solidFill>
                <a:srgbClr val="4E4E4E"/>
              </a:solidFill>
              <a:highlight>
                <a:srgbClr val="FFFFFF"/>
              </a:highlight>
              <a:latin typeface="Comic Sans MS"/>
              <a:ea typeface="Comic Sans MS"/>
              <a:cs typeface="Comic Sans MS"/>
              <a:sym typeface="Comic Sans MS"/>
            </a:endParaRPr>
          </a:p>
          <a:p>
            <a:pPr indent="-317500" lvl="0" marL="457200" rtl="0" algn="l">
              <a:spcBef>
                <a:spcPts val="150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Most of these devices can cost thousands because they come with specialized software.</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Technology breaks down and gets outdated (which is why it’s always necessary to have a backup low-tech device!)</a:t>
            </a:r>
            <a:endParaRPr sz="1400">
              <a:solidFill>
                <a:srgbClr val="333333"/>
              </a:solidFill>
              <a:highlight>
                <a:srgbClr val="FFFFFF"/>
              </a:highlight>
              <a:latin typeface="Comic Sans MS"/>
              <a:ea typeface="Comic Sans MS"/>
              <a:cs typeface="Comic Sans MS"/>
              <a:sym typeface="Comic Sans MS"/>
            </a:endParaRPr>
          </a:p>
          <a:p>
            <a:pPr indent="-317500" lvl="0" marL="457200" rtl="0" algn="l">
              <a:spcBef>
                <a:spcPts val="0"/>
              </a:spcBef>
              <a:spcAft>
                <a:spcPts val="0"/>
              </a:spcAft>
              <a:buClr>
                <a:srgbClr val="333333"/>
              </a:buClr>
              <a:buSzPts val="1400"/>
              <a:buFont typeface="Comic Sans MS"/>
              <a:buChar char="●"/>
            </a:pPr>
            <a:r>
              <a:rPr lang="en" sz="1400">
                <a:solidFill>
                  <a:srgbClr val="333333"/>
                </a:solidFill>
                <a:highlight>
                  <a:srgbClr val="FFFFFF"/>
                </a:highlight>
                <a:latin typeface="Comic Sans MS"/>
                <a:ea typeface="Comic Sans MS"/>
                <a:cs typeface="Comic Sans MS"/>
                <a:sym typeface="Comic Sans MS"/>
              </a:rPr>
              <a:t>Lack of portability (in some cases)</a:t>
            </a:r>
            <a:endParaRPr sz="1400">
              <a:solidFill>
                <a:srgbClr val="4E4E4E"/>
              </a:solidFill>
              <a:highlight>
                <a:srgbClr val="FFFFFF"/>
              </a:highlight>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Soccer Examples</a:t>
            </a:r>
            <a:endParaRPr/>
          </a:p>
        </p:txBody>
      </p:sp>
      <p:sp>
        <p:nvSpPr>
          <p:cNvPr id="184" name="Google Shape;184;p33"/>
          <p:cNvSpPr txBox="1"/>
          <p:nvPr>
            <p:ph idx="1" type="body"/>
          </p:nvPr>
        </p:nvSpPr>
        <p:spPr>
          <a:xfrm>
            <a:off x="311700" y="1391374"/>
            <a:ext cx="2808000" cy="1050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33333"/>
              </a:buClr>
              <a:buSzPts val="1800"/>
              <a:buFont typeface="Comic Sans MS"/>
              <a:buChar char="●"/>
            </a:pPr>
            <a:r>
              <a:rPr lang="en" sz="1800">
                <a:solidFill>
                  <a:srgbClr val="333333"/>
                </a:solidFill>
                <a:latin typeface="Comic Sans MS"/>
                <a:ea typeface="Comic Sans MS"/>
                <a:cs typeface="Comic Sans MS"/>
                <a:sym typeface="Comic Sans MS"/>
              </a:rPr>
              <a:t>Various symbols for soccer depending on PECS programs</a:t>
            </a:r>
            <a:endParaRPr sz="1800">
              <a:solidFill>
                <a:srgbClr val="333333"/>
              </a:solidFill>
              <a:latin typeface="Comic Sans MS"/>
              <a:ea typeface="Comic Sans MS"/>
              <a:cs typeface="Comic Sans MS"/>
              <a:sym typeface="Comic Sans MS"/>
            </a:endParaRPr>
          </a:p>
        </p:txBody>
      </p:sp>
      <p:pic>
        <p:nvPicPr>
          <p:cNvPr id="185" name="Google Shape;185;p33"/>
          <p:cNvPicPr preferRelativeResize="0"/>
          <p:nvPr/>
        </p:nvPicPr>
        <p:blipFill>
          <a:blip r:embed="rId3">
            <a:alphaModFix/>
          </a:blip>
          <a:stretch>
            <a:fillRect/>
          </a:stretch>
        </p:blipFill>
        <p:spPr>
          <a:xfrm>
            <a:off x="6465125" y="123500"/>
            <a:ext cx="2579350" cy="2912874"/>
          </a:xfrm>
          <a:prstGeom prst="rect">
            <a:avLst/>
          </a:prstGeom>
          <a:noFill/>
          <a:ln>
            <a:noFill/>
          </a:ln>
        </p:spPr>
      </p:pic>
      <p:pic>
        <p:nvPicPr>
          <p:cNvPr id="186" name="Google Shape;186;p33"/>
          <p:cNvPicPr preferRelativeResize="0"/>
          <p:nvPr/>
        </p:nvPicPr>
        <p:blipFill>
          <a:blip r:embed="rId4">
            <a:alphaModFix/>
          </a:blip>
          <a:stretch>
            <a:fillRect/>
          </a:stretch>
        </p:blipFill>
        <p:spPr>
          <a:xfrm>
            <a:off x="4572000" y="123500"/>
            <a:ext cx="1611325" cy="1373600"/>
          </a:xfrm>
          <a:prstGeom prst="rect">
            <a:avLst/>
          </a:prstGeom>
          <a:noFill/>
          <a:ln>
            <a:noFill/>
          </a:ln>
        </p:spPr>
      </p:pic>
      <p:pic>
        <p:nvPicPr>
          <p:cNvPr id="187" name="Google Shape;187;p33"/>
          <p:cNvPicPr preferRelativeResize="0"/>
          <p:nvPr/>
        </p:nvPicPr>
        <p:blipFill>
          <a:blip r:embed="rId5">
            <a:alphaModFix/>
          </a:blip>
          <a:stretch>
            <a:fillRect/>
          </a:stretch>
        </p:blipFill>
        <p:spPr>
          <a:xfrm>
            <a:off x="7071925" y="3108775"/>
            <a:ext cx="1611325" cy="1611325"/>
          </a:xfrm>
          <a:prstGeom prst="rect">
            <a:avLst/>
          </a:prstGeom>
          <a:noFill/>
          <a:ln>
            <a:noFill/>
          </a:ln>
        </p:spPr>
      </p:pic>
      <p:pic>
        <p:nvPicPr>
          <p:cNvPr id="188" name="Google Shape;188;p33"/>
          <p:cNvPicPr preferRelativeResize="0"/>
          <p:nvPr/>
        </p:nvPicPr>
        <p:blipFill>
          <a:blip r:embed="rId6">
            <a:alphaModFix/>
          </a:blip>
          <a:stretch>
            <a:fillRect/>
          </a:stretch>
        </p:blipFill>
        <p:spPr>
          <a:xfrm>
            <a:off x="4572000" y="1735175"/>
            <a:ext cx="1611325" cy="1460934"/>
          </a:xfrm>
          <a:prstGeom prst="rect">
            <a:avLst/>
          </a:prstGeom>
          <a:noFill/>
          <a:ln>
            <a:noFill/>
          </a:ln>
        </p:spPr>
      </p:pic>
      <p:pic>
        <p:nvPicPr>
          <p:cNvPr id="189" name="Google Shape;189;p33"/>
          <p:cNvPicPr preferRelativeResize="0"/>
          <p:nvPr/>
        </p:nvPicPr>
        <p:blipFill>
          <a:blip r:embed="rId7">
            <a:alphaModFix/>
          </a:blip>
          <a:stretch>
            <a:fillRect/>
          </a:stretch>
        </p:blipFill>
        <p:spPr>
          <a:xfrm>
            <a:off x="4819125" y="3287600"/>
            <a:ext cx="1552475" cy="1733775"/>
          </a:xfrm>
          <a:prstGeom prst="rect">
            <a:avLst/>
          </a:prstGeom>
          <a:noFill/>
          <a:ln>
            <a:noFill/>
          </a:ln>
        </p:spPr>
      </p:pic>
      <p:pic>
        <p:nvPicPr>
          <p:cNvPr id="190" name="Google Shape;190;p33"/>
          <p:cNvPicPr preferRelativeResize="0"/>
          <p:nvPr/>
        </p:nvPicPr>
        <p:blipFill>
          <a:blip r:embed="rId8">
            <a:alphaModFix/>
          </a:blip>
          <a:stretch>
            <a:fillRect/>
          </a:stretch>
        </p:blipFill>
        <p:spPr>
          <a:xfrm>
            <a:off x="323800" y="2441670"/>
            <a:ext cx="3966400" cy="26984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ph type="title"/>
          </p:nvPr>
        </p:nvSpPr>
        <p:spPr>
          <a:xfrm>
            <a:off x="490250" y="526350"/>
            <a:ext cx="8193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might this look in TOPSoccer ?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New Athlete</a:t>
            </a:r>
            <a:endParaRPr/>
          </a:p>
        </p:txBody>
      </p:sp>
      <p:sp>
        <p:nvSpPr>
          <p:cNvPr id="201" name="Google Shape;201;p35"/>
          <p:cNvSpPr txBox="1"/>
          <p:nvPr>
            <p:ph idx="2" type="body"/>
          </p:nvPr>
        </p:nvSpPr>
        <p:spPr>
          <a:xfrm>
            <a:off x="4939500" y="363000"/>
            <a:ext cx="3837000" cy="4058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None/>
            </a:pPr>
            <a:r>
              <a:rPr lang="en"/>
              <a:t>Send out/have families fill out form for registration</a:t>
            </a:r>
            <a:endParaRPr/>
          </a:p>
          <a:p>
            <a:pPr indent="-342900" lvl="0" marL="457200" rtl="0" algn="l">
              <a:spcBef>
                <a:spcPts val="1200"/>
              </a:spcBef>
              <a:spcAft>
                <a:spcPts val="0"/>
              </a:spcAft>
              <a:buSzPts val="1800"/>
              <a:buChar char="●"/>
            </a:pPr>
            <a:r>
              <a:rPr lang="en"/>
              <a:t>Form should have a communication section for family commenting</a:t>
            </a:r>
            <a:endParaRPr/>
          </a:p>
          <a:p>
            <a:pPr indent="0" lvl="0" marL="0" rtl="0" algn="l">
              <a:spcBef>
                <a:spcPts val="1200"/>
              </a:spcBef>
              <a:spcAft>
                <a:spcPts val="0"/>
              </a:spcAft>
              <a:buNone/>
            </a:pPr>
            <a:r>
              <a:rPr lang="en"/>
              <a:t>Identify preferred communication for athlete (e.g. ASL, AAC w/PECS, verbal communication et.) </a:t>
            </a:r>
            <a:endParaRPr/>
          </a:p>
          <a:p>
            <a:pPr indent="0" lvl="0" marL="0" rtl="0" algn="l">
              <a:spcBef>
                <a:spcPts val="1200"/>
              </a:spcBef>
              <a:spcAft>
                <a:spcPts val="1200"/>
              </a:spcAft>
              <a:buNone/>
            </a:pPr>
            <a:r>
              <a:rPr lang="en"/>
              <a:t>Research preferred communication/ask families for more information on communication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Prior to 1st Session</a:t>
            </a:r>
            <a:endParaRPr/>
          </a:p>
        </p:txBody>
      </p:sp>
      <p:sp>
        <p:nvSpPr>
          <p:cNvPr id="207" name="Google Shape;207;p3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Prepare for a variety of communication needs</a:t>
            </a:r>
            <a:endParaRPr/>
          </a:p>
          <a:p>
            <a:pPr indent="0" lvl="0" marL="0" rtl="0" algn="l">
              <a:spcBef>
                <a:spcPts val="1200"/>
              </a:spcBef>
              <a:spcAft>
                <a:spcPts val="0"/>
              </a:spcAft>
              <a:buNone/>
            </a:pPr>
            <a:r>
              <a:rPr lang="en"/>
              <a:t>Have families introduce topic of soccer to athlete</a:t>
            </a:r>
            <a:endParaRPr/>
          </a:p>
          <a:p>
            <a:pPr indent="0" lvl="0" marL="0" rtl="0" algn="l">
              <a:spcBef>
                <a:spcPts val="1200"/>
              </a:spcBef>
              <a:spcAft>
                <a:spcPts val="1200"/>
              </a:spcAft>
              <a:buNone/>
            </a:pPr>
            <a:r>
              <a:rPr lang="en"/>
              <a:t>Plan session to fit the communication needs of athletes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TOPSoccer Session</a:t>
            </a:r>
            <a:endParaRPr/>
          </a:p>
        </p:txBody>
      </p:sp>
      <p:sp>
        <p:nvSpPr>
          <p:cNvPr id="213" name="Google Shape;213;p3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Incorporate communication systems in the session</a:t>
            </a:r>
            <a:endParaRPr/>
          </a:p>
          <a:p>
            <a:pPr indent="0" lvl="0" marL="0" rtl="0" algn="l">
              <a:spcBef>
                <a:spcPts val="1200"/>
              </a:spcBef>
              <a:spcAft>
                <a:spcPts val="0"/>
              </a:spcAft>
              <a:buNone/>
            </a:pPr>
            <a:r>
              <a:rPr lang="en"/>
              <a:t>Have a backup communication </a:t>
            </a:r>
            <a:r>
              <a:rPr lang="en"/>
              <a:t>strategy</a:t>
            </a:r>
            <a:r>
              <a:rPr lang="en"/>
              <a:t> just in case</a:t>
            </a:r>
            <a:endParaRPr/>
          </a:p>
          <a:p>
            <a:pPr indent="0" lvl="0" marL="0" rtl="0" algn="l">
              <a:spcBef>
                <a:spcPts val="1200"/>
              </a:spcBef>
              <a:spcAft>
                <a:spcPts val="0"/>
              </a:spcAft>
              <a:buNone/>
            </a:pPr>
            <a:r>
              <a:rPr lang="en"/>
              <a:t>Find out what works best for the athlete, buddy, and coach during the session </a:t>
            </a:r>
            <a:endParaRPr/>
          </a:p>
          <a:p>
            <a:pPr indent="-342900" lvl="0" marL="457200" rtl="0" algn="l">
              <a:spcBef>
                <a:spcPts val="1200"/>
              </a:spcBef>
              <a:spcAft>
                <a:spcPts val="0"/>
              </a:spcAft>
              <a:buSzPts val="1800"/>
              <a:buChar char="●"/>
            </a:pPr>
            <a:r>
              <a:rPr lang="en"/>
              <a:t>Note: It may take some sessions to work this out and that’s ok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Integration &amp; Support</a:t>
            </a:r>
            <a:endParaRPr/>
          </a:p>
        </p:txBody>
      </p:sp>
      <p:sp>
        <p:nvSpPr>
          <p:cNvPr id="219" name="Google Shape;219;p3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t>Prepare for new skills being taught for following  sessions</a:t>
            </a:r>
            <a:endParaRPr/>
          </a:p>
          <a:p>
            <a:pPr indent="-342900" lvl="0" marL="457200" rtl="0" algn="l">
              <a:spcBef>
                <a:spcPts val="1200"/>
              </a:spcBef>
              <a:spcAft>
                <a:spcPts val="0"/>
              </a:spcAft>
              <a:buSzPts val="1800"/>
              <a:buChar char="●"/>
            </a:pPr>
            <a:r>
              <a:rPr lang="en"/>
              <a:t>Let families/professionals know what new vocabulary or actions the student will be working on.</a:t>
            </a:r>
            <a:endParaRPr/>
          </a:p>
          <a:p>
            <a:pPr indent="0" lvl="0" marL="0" rtl="0" algn="l">
              <a:spcBef>
                <a:spcPts val="1200"/>
              </a:spcBef>
              <a:spcAft>
                <a:spcPts val="0"/>
              </a:spcAft>
              <a:buNone/>
            </a:pPr>
            <a:r>
              <a:rPr lang="en"/>
              <a:t>Reach out to professionals/personnel that work with athlete on their communication</a:t>
            </a:r>
            <a:endParaRPr/>
          </a:p>
          <a:p>
            <a:pPr indent="-342900" lvl="0" marL="457200" rtl="0" algn="l">
              <a:spcBef>
                <a:spcPts val="1200"/>
              </a:spcBef>
              <a:spcAft>
                <a:spcPts val="0"/>
              </a:spcAft>
              <a:buSzPts val="1800"/>
              <a:buChar char="●"/>
            </a:pPr>
            <a:r>
              <a:rPr lang="en"/>
              <a:t>Email teachers/SLPs</a:t>
            </a:r>
            <a:endParaRPr/>
          </a:p>
          <a:p>
            <a:pPr indent="0" lvl="0" marL="0" rtl="0" algn="l">
              <a:spcBef>
                <a:spcPts val="1200"/>
              </a:spcBef>
              <a:spcAft>
                <a:spcPts val="1200"/>
              </a:spcAft>
              <a:buNone/>
            </a:pPr>
            <a:r>
              <a:rPr lang="en"/>
              <a:t>Don’t be afraid to ask for support or ask questions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Have you seen a PECS in your program? </a:t>
            </a:r>
            <a:endParaRPr/>
          </a:p>
        </p:txBody>
      </p:sp>
      <p:sp>
        <p:nvSpPr>
          <p:cNvPr id="225" name="Google Shape;225;p3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t>TALK IT OUT</a:t>
            </a:r>
            <a:endParaRPr/>
          </a:p>
          <a:p>
            <a:pPr indent="-342900" lvl="0" marL="457200" rtl="0" algn="l">
              <a:spcBef>
                <a:spcPts val="1200"/>
              </a:spcBef>
              <a:spcAft>
                <a:spcPts val="0"/>
              </a:spcAft>
              <a:buSzPts val="1800"/>
              <a:buChar char="●"/>
            </a:pPr>
            <a:r>
              <a:rPr lang="en"/>
              <a:t>What has PECS looked like in your TOPSoccer program ? </a:t>
            </a:r>
            <a:endParaRPr/>
          </a:p>
          <a:p>
            <a:pPr indent="-317500" lvl="1" marL="914400" rtl="0" algn="l">
              <a:spcBef>
                <a:spcPts val="0"/>
              </a:spcBef>
              <a:spcAft>
                <a:spcPts val="0"/>
              </a:spcAft>
              <a:buSzPts val="1400"/>
              <a:buChar char="○"/>
            </a:pPr>
            <a:r>
              <a:rPr lang="en"/>
              <a:t>What did you do to support the athlete? </a:t>
            </a:r>
            <a:endParaRPr/>
          </a:p>
          <a:p>
            <a:pPr indent="-317500" lvl="1" marL="914400" rtl="0" algn="l">
              <a:spcBef>
                <a:spcPts val="0"/>
              </a:spcBef>
              <a:spcAft>
                <a:spcPts val="0"/>
              </a:spcAft>
              <a:buSzPts val="1400"/>
              <a:buChar char="○"/>
            </a:pPr>
            <a:r>
              <a:rPr lang="en"/>
              <a:t>Who did you reach out to for questions? </a:t>
            </a:r>
            <a:endParaRPr/>
          </a:p>
          <a:p>
            <a:pPr indent="-317500" lvl="1" marL="914400" rtl="0" algn="l">
              <a:spcBef>
                <a:spcPts val="0"/>
              </a:spcBef>
              <a:spcAft>
                <a:spcPts val="0"/>
              </a:spcAft>
              <a:buSzPts val="1400"/>
              <a:buChar char="○"/>
            </a:pPr>
            <a:r>
              <a:rPr lang="en"/>
              <a:t>How did you </a:t>
            </a:r>
            <a:r>
              <a:rPr lang="en"/>
              <a:t>incorporate</a:t>
            </a:r>
            <a:r>
              <a:rPr lang="en"/>
              <a:t> alternative communication in your sessions? </a:t>
            </a:r>
            <a:endParaRPr/>
          </a:p>
          <a:p>
            <a:pPr indent="-342900" lvl="0" marL="457200" rtl="0" algn="l">
              <a:spcBef>
                <a:spcPts val="0"/>
              </a:spcBef>
              <a:spcAft>
                <a:spcPts val="0"/>
              </a:spcAft>
              <a:buSzPts val="1800"/>
              <a:buChar char="●"/>
            </a:pPr>
            <a:r>
              <a:rPr lang="en"/>
              <a:t>Note: If you have not had any </a:t>
            </a:r>
            <a:r>
              <a:rPr lang="en"/>
              <a:t>exposure</a:t>
            </a:r>
            <a:r>
              <a:rPr lang="en"/>
              <a:t> yet…think potentially what it might look like in your program, brainstorm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0"/>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Time to move</a:t>
            </a:r>
            <a:r>
              <a:rPr lang="en"/>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1"/>
          <p:cNvSpPr txBox="1"/>
          <p:nvPr>
            <p:ph type="title"/>
          </p:nvPr>
        </p:nvSpPr>
        <p:spPr>
          <a:xfrm>
            <a:off x="490250" y="526350"/>
            <a:ext cx="8120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If not PECS…then _____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555600"/>
            <a:ext cx="8660400" cy="755700"/>
          </a:xfrm>
          <a:prstGeom prst="rect">
            <a:avLst/>
          </a:prstGeom>
          <a:solidFill>
            <a:schemeClr val="lt2"/>
          </a:solidFill>
        </p:spPr>
        <p:txBody>
          <a:bodyPr anchorCtr="0" anchor="b" bIns="91425" lIns="91425" spcFirstLastPara="1" rIns="91425" wrap="square" tIns="91425">
            <a:normAutofit/>
          </a:bodyPr>
          <a:lstStyle/>
          <a:p>
            <a:pPr indent="0" lvl="0" marL="0" rtl="0" algn="l">
              <a:spcBef>
                <a:spcPts val="0"/>
              </a:spcBef>
              <a:spcAft>
                <a:spcPts val="0"/>
              </a:spcAft>
              <a:buNone/>
            </a:pPr>
            <a:r>
              <a:rPr lang="en"/>
              <a:t>Danessa Posen</a:t>
            </a:r>
            <a:endParaRPr/>
          </a:p>
        </p:txBody>
      </p:sp>
      <p:sp>
        <p:nvSpPr>
          <p:cNvPr id="70" name="Google Shape;70;p15"/>
          <p:cNvSpPr txBox="1"/>
          <p:nvPr>
            <p:ph idx="1" type="body"/>
          </p:nvPr>
        </p:nvSpPr>
        <p:spPr>
          <a:xfrm>
            <a:off x="311700" y="1391375"/>
            <a:ext cx="4672800" cy="3622200"/>
          </a:xfrm>
          <a:prstGeom prst="rect">
            <a:avLst/>
          </a:prstGeom>
          <a:solidFill>
            <a:schemeClr val="lt2"/>
          </a:solidFill>
        </p:spPr>
        <p:txBody>
          <a:bodyPr anchorCtr="0" anchor="t" bIns="91425" lIns="91425" spcFirstLastPara="1" rIns="91425" wrap="square" tIns="91425">
            <a:noAutofit/>
          </a:bodyPr>
          <a:lstStyle/>
          <a:p>
            <a:pPr indent="-342900" lvl="0" marL="4572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Special Education Teacher</a:t>
            </a:r>
            <a:endParaRPr sz="1800">
              <a:solidFill>
                <a:schemeClr val="accent1"/>
              </a:solidFill>
              <a:latin typeface="Comic Sans MS"/>
              <a:ea typeface="Comic Sans MS"/>
              <a:cs typeface="Comic Sans MS"/>
              <a:sym typeface="Comic Sans MS"/>
            </a:endParaRPr>
          </a:p>
          <a:p>
            <a:pPr indent="0" lvl="0" marL="0" rtl="0" algn="l">
              <a:spcBef>
                <a:spcPts val="1200"/>
              </a:spcBef>
              <a:spcAft>
                <a:spcPts val="0"/>
              </a:spcAft>
              <a:buNone/>
            </a:pPr>
            <a:r>
              <a:t/>
            </a:r>
            <a:endParaRPr sz="1800">
              <a:solidFill>
                <a:schemeClr val="accent1"/>
              </a:solidFill>
              <a:latin typeface="Comic Sans MS"/>
              <a:ea typeface="Comic Sans MS"/>
              <a:cs typeface="Comic Sans MS"/>
              <a:sym typeface="Comic Sans MS"/>
            </a:endParaRPr>
          </a:p>
          <a:p>
            <a:pPr indent="-342900" lvl="0" marL="457200" rtl="0" algn="l">
              <a:spcBef>
                <a:spcPts val="120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Regional TOPSoccer Coach of the Year 2020</a:t>
            </a:r>
            <a:endParaRPr sz="1800">
              <a:solidFill>
                <a:schemeClr val="accent1"/>
              </a:solidFill>
              <a:latin typeface="Comic Sans MS"/>
              <a:ea typeface="Comic Sans MS"/>
              <a:cs typeface="Comic Sans MS"/>
              <a:sym typeface="Comic Sans MS"/>
            </a:endParaRPr>
          </a:p>
          <a:p>
            <a:pPr indent="0" lvl="0" marL="0" rtl="0" algn="l">
              <a:spcBef>
                <a:spcPts val="1200"/>
              </a:spcBef>
              <a:spcAft>
                <a:spcPts val="0"/>
              </a:spcAft>
              <a:buNone/>
            </a:pPr>
            <a:r>
              <a:t/>
            </a:r>
            <a:endParaRPr sz="1800">
              <a:solidFill>
                <a:schemeClr val="accent1"/>
              </a:solidFill>
              <a:latin typeface="Comic Sans MS"/>
              <a:ea typeface="Comic Sans MS"/>
              <a:cs typeface="Comic Sans MS"/>
              <a:sym typeface="Comic Sans MS"/>
            </a:endParaRPr>
          </a:p>
          <a:p>
            <a:pPr indent="-342900" lvl="0" marL="457200" rtl="0" algn="l">
              <a:spcBef>
                <a:spcPts val="120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Multiple family members living with disabilities</a:t>
            </a:r>
            <a:endParaRPr/>
          </a:p>
        </p:txBody>
      </p:sp>
      <p:pic>
        <p:nvPicPr>
          <p:cNvPr id="71" name="Google Shape;71;p15"/>
          <p:cNvPicPr preferRelativeResize="0"/>
          <p:nvPr/>
        </p:nvPicPr>
        <p:blipFill>
          <a:blip r:embed="rId3">
            <a:alphaModFix/>
          </a:blip>
          <a:stretch>
            <a:fillRect/>
          </a:stretch>
        </p:blipFill>
        <p:spPr>
          <a:xfrm>
            <a:off x="5136900" y="1463700"/>
            <a:ext cx="3244035" cy="3527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2"/>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Reminder !</a:t>
            </a:r>
            <a:r>
              <a:rPr lang="en"/>
              <a:t> </a:t>
            </a:r>
            <a:endParaRPr/>
          </a:p>
        </p:txBody>
      </p:sp>
      <p:sp>
        <p:nvSpPr>
          <p:cNvPr id="241" name="Google Shape;241;p4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PECS teaches functional communication. </a:t>
            </a:r>
            <a:endParaRPr/>
          </a:p>
          <a:p>
            <a:pPr indent="0" lvl="0" marL="0" rtl="0" algn="l">
              <a:spcBef>
                <a:spcPts val="1200"/>
              </a:spcBef>
              <a:spcAft>
                <a:spcPts val="0"/>
              </a:spcAft>
              <a:buNone/>
            </a:pPr>
            <a:r>
              <a:rPr lang="en"/>
              <a:t>An expressive use of communication specific to the athlete</a:t>
            </a:r>
            <a:endParaRPr/>
          </a:p>
          <a:p>
            <a:pPr indent="0" lvl="0" marL="0" rtl="0" algn="l">
              <a:spcBef>
                <a:spcPts val="1200"/>
              </a:spcBef>
              <a:spcAft>
                <a:spcPts val="1200"/>
              </a:spcAft>
              <a:buNone/>
            </a:pPr>
            <a:r>
              <a:rPr lang="en"/>
              <a:t>Explicitly taught in phases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3"/>
          <p:cNvSpPr txBox="1"/>
          <p:nvPr>
            <p:ph type="title"/>
          </p:nvPr>
        </p:nvSpPr>
        <p:spPr>
          <a:xfrm>
            <a:off x="265500" y="1107950"/>
            <a:ext cx="4045200" cy="318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other visual supports can I incorporate ? </a:t>
            </a:r>
            <a:endParaRPr/>
          </a:p>
        </p:txBody>
      </p:sp>
      <p:sp>
        <p:nvSpPr>
          <p:cNvPr id="247" name="Google Shape;247;p4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Visual Schedule</a:t>
            </a:r>
            <a:endParaRPr/>
          </a:p>
          <a:p>
            <a:pPr indent="0" lvl="0" marL="0" rtl="0" algn="l">
              <a:spcBef>
                <a:spcPts val="1200"/>
              </a:spcBef>
              <a:spcAft>
                <a:spcPts val="0"/>
              </a:spcAft>
              <a:buNone/>
            </a:pPr>
            <a:r>
              <a:rPr lang="en"/>
              <a:t>Task Analysis</a:t>
            </a:r>
            <a:endParaRPr/>
          </a:p>
          <a:p>
            <a:pPr indent="0" lvl="0" marL="0" rtl="0" algn="l">
              <a:spcBef>
                <a:spcPts val="1200"/>
              </a:spcBef>
              <a:spcAft>
                <a:spcPts val="1200"/>
              </a:spcAft>
              <a:buNone/>
            </a:pPr>
            <a:r>
              <a:rPr lang="en"/>
              <a:t>Choice Board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4"/>
          <p:cNvSpPr txBox="1"/>
          <p:nvPr>
            <p:ph type="title"/>
          </p:nvPr>
        </p:nvSpPr>
        <p:spPr>
          <a:xfrm>
            <a:off x="490250" y="526350"/>
            <a:ext cx="8120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Visual Schedules</a:t>
            </a:r>
            <a:endParaRPr/>
          </a:p>
        </p:txBody>
      </p:sp>
      <p:pic>
        <p:nvPicPr>
          <p:cNvPr id="253" name="Google Shape;253;p44"/>
          <p:cNvPicPr preferRelativeResize="0"/>
          <p:nvPr/>
        </p:nvPicPr>
        <p:blipFill>
          <a:blip r:embed="rId3">
            <a:alphaModFix/>
          </a:blip>
          <a:stretch>
            <a:fillRect/>
          </a:stretch>
        </p:blipFill>
        <p:spPr>
          <a:xfrm>
            <a:off x="6673076" y="361200"/>
            <a:ext cx="1468700" cy="4421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5"/>
          <p:cNvSpPr txBox="1"/>
          <p:nvPr>
            <p:ph type="title"/>
          </p:nvPr>
        </p:nvSpPr>
        <p:spPr>
          <a:xfrm>
            <a:off x="311700" y="290225"/>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visual schedule? </a:t>
            </a:r>
            <a:endParaRPr/>
          </a:p>
        </p:txBody>
      </p:sp>
      <p:sp>
        <p:nvSpPr>
          <p:cNvPr id="259" name="Google Shape;259;p45"/>
          <p:cNvSpPr txBox="1"/>
          <p:nvPr>
            <p:ph idx="1" type="body"/>
          </p:nvPr>
        </p:nvSpPr>
        <p:spPr>
          <a:xfrm>
            <a:off x="155850" y="849100"/>
            <a:ext cx="8832300" cy="412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33333"/>
              </a:buClr>
              <a:buSzPts val="1800"/>
              <a:buFont typeface="Comic Sans MS"/>
              <a:buChar char="●"/>
            </a:pPr>
            <a:r>
              <a:rPr lang="en">
                <a:solidFill>
                  <a:srgbClr val="333333"/>
                </a:solidFill>
                <a:highlight>
                  <a:srgbClr val="FFFFFF"/>
                </a:highlight>
                <a:latin typeface="Comic Sans MS"/>
                <a:ea typeface="Comic Sans MS"/>
                <a:cs typeface="Comic Sans MS"/>
                <a:sym typeface="Comic Sans MS"/>
              </a:rPr>
              <a:t>a graphic representation of scheduled tasks and activities</a:t>
            </a:r>
            <a:endParaRPr>
              <a:solidFill>
                <a:srgbClr val="333333"/>
              </a:solidFill>
              <a:highlight>
                <a:srgbClr val="FFFFFF"/>
              </a:highlight>
              <a:latin typeface="Comic Sans MS"/>
              <a:ea typeface="Comic Sans MS"/>
              <a:cs typeface="Comic Sans MS"/>
              <a:sym typeface="Comic Sans MS"/>
            </a:endParaRPr>
          </a:p>
          <a:p>
            <a:pPr indent="0" lvl="0" marL="457200" rtl="0" algn="l">
              <a:spcBef>
                <a:spcPts val="1200"/>
              </a:spcBef>
              <a:spcAft>
                <a:spcPts val="0"/>
              </a:spcAft>
              <a:buNone/>
            </a:pPr>
            <a:r>
              <a:t/>
            </a:r>
            <a:endParaRPr>
              <a:solidFill>
                <a:srgbClr val="333333"/>
              </a:solidFill>
              <a:highlight>
                <a:srgbClr val="FFFFFF"/>
              </a:highlight>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highlight>
                  <a:srgbClr val="FFFFFF"/>
                </a:highlight>
                <a:latin typeface="Comic Sans MS"/>
                <a:ea typeface="Comic Sans MS"/>
                <a:cs typeface="Comic Sans MS"/>
                <a:sym typeface="Comic Sans MS"/>
              </a:rPr>
              <a:t>They are very useful for breaking down tasks that have multiple steps and ensuring that children follow rules and deadlines. </a:t>
            </a:r>
            <a:endParaRPr>
              <a:solidFill>
                <a:srgbClr val="333333"/>
              </a:solidFill>
              <a:highlight>
                <a:srgbClr val="FFFFFF"/>
              </a:highlight>
              <a:latin typeface="Comic Sans MS"/>
              <a:ea typeface="Comic Sans MS"/>
              <a:cs typeface="Comic Sans MS"/>
              <a:sym typeface="Comic Sans MS"/>
            </a:endParaRPr>
          </a:p>
          <a:p>
            <a:pPr indent="0" lvl="0" marL="457200" rtl="0" algn="l">
              <a:spcBef>
                <a:spcPts val="1200"/>
              </a:spcBef>
              <a:spcAft>
                <a:spcPts val="0"/>
              </a:spcAft>
              <a:buNone/>
            </a:pPr>
            <a:r>
              <a:t/>
            </a:r>
            <a:endParaRPr>
              <a:solidFill>
                <a:srgbClr val="333333"/>
              </a:solidFill>
              <a:highlight>
                <a:srgbClr val="FFFFFF"/>
              </a:highlight>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highlight>
                  <a:srgbClr val="FFFFFF"/>
                </a:highlight>
                <a:latin typeface="Comic Sans MS"/>
                <a:ea typeface="Comic Sans MS"/>
                <a:cs typeface="Comic Sans MS"/>
                <a:sym typeface="Comic Sans MS"/>
              </a:rPr>
              <a:t>Visual schedules reduce anxiety by providing consistency and reducing resistance that comes with certain activities</a:t>
            </a:r>
            <a:endParaRPr>
              <a:solidFill>
                <a:srgbClr val="333333"/>
              </a:solidFill>
              <a:highlight>
                <a:srgbClr val="FFFFFF"/>
              </a:highlight>
              <a:latin typeface="Comic Sans MS"/>
              <a:ea typeface="Comic Sans MS"/>
              <a:cs typeface="Comic Sans MS"/>
              <a:sym typeface="Comic Sans MS"/>
            </a:endParaRPr>
          </a:p>
          <a:p>
            <a:pPr indent="0" lvl="0" marL="457200" rtl="0" algn="l">
              <a:spcBef>
                <a:spcPts val="1200"/>
              </a:spcBef>
              <a:spcAft>
                <a:spcPts val="0"/>
              </a:spcAft>
              <a:buNone/>
            </a:pPr>
            <a:r>
              <a:t/>
            </a:r>
            <a:endParaRPr>
              <a:solidFill>
                <a:srgbClr val="333333"/>
              </a:solidFill>
              <a:highlight>
                <a:srgbClr val="FFFFFF"/>
              </a:highlight>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highlight>
                  <a:srgbClr val="FFFFFF"/>
                </a:highlight>
                <a:latin typeface="Comic Sans MS"/>
                <a:ea typeface="Comic Sans MS"/>
                <a:cs typeface="Comic Sans MS"/>
                <a:sym typeface="Comic Sans MS"/>
              </a:rPr>
              <a:t>The visual schedule itself is a constant reminder to students where they should be, what they should be doing and when she should start and finish.</a:t>
            </a:r>
            <a:endParaRPr>
              <a:solidFill>
                <a:srgbClr val="333333"/>
              </a:solidFill>
              <a:highlight>
                <a:srgbClr val="FFFFFF"/>
              </a:highlight>
              <a:latin typeface="Comic Sans MS"/>
              <a:ea typeface="Comic Sans MS"/>
              <a:cs typeface="Comic Sans MS"/>
              <a:sym typeface="Comic Sans M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6"/>
          <p:cNvSpPr txBox="1"/>
          <p:nvPr>
            <p:ph type="title"/>
          </p:nvPr>
        </p:nvSpPr>
        <p:spPr>
          <a:xfrm>
            <a:off x="311700" y="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and When can I use it</a:t>
            </a:r>
            <a:r>
              <a:rPr lang="en"/>
              <a:t>? </a:t>
            </a:r>
            <a:endParaRPr/>
          </a:p>
        </p:txBody>
      </p:sp>
      <p:sp>
        <p:nvSpPr>
          <p:cNvPr id="265" name="Google Shape;265;p46"/>
          <p:cNvSpPr txBox="1"/>
          <p:nvPr>
            <p:ph idx="1" type="body"/>
          </p:nvPr>
        </p:nvSpPr>
        <p:spPr>
          <a:xfrm>
            <a:off x="208650" y="505675"/>
            <a:ext cx="8726700" cy="446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Make sure athlete has an understanding of sequence</a:t>
            </a:r>
            <a:endParaRPr>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E.g. first, second, third - first, then - etc. </a:t>
            </a:r>
            <a:endParaRPr sz="1800">
              <a:solidFill>
                <a:schemeClr val="accent1"/>
              </a:solidFill>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Make schedule manageable</a:t>
            </a:r>
            <a:endParaRPr>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Does athlete need every activity listed? Do they need one activity at a time listed? </a:t>
            </a:r>
            <a:endParaRPr sz="1800">
              <a:solidFill>
                <a:schemeClr val="accent1"/>
              </a:solidFill>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Personalize schedule</a:t>
            </a:r>
            <a:endParaRPr>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Create schedule and visual supports to match tasks</a:t>
            </a:r>
            <a:endParaRPr sz="1800">
              <a:solidFill>
                <a:schemeClr val="accent1"/>
              </a:solidFill>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Cue and prompt as necessary to look at schedule</a:t>
            </a:r>
            <a:endParaRPr>
              <a:solidFill>
                <a:schemeClr val="accent1"/>
              </a:solidFill>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Mark it as completed</a:t>
            </a:r>
            <a:endParaRPr>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Check mark box</a:t>
            </a:r>
            <a:endParaRPr sz="1800">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Moving PECS symbol off board </a:t>
            </a:r>
            <a:endParaRPr sz="1800">
              <a:solidFill>
                <a:schemeClr val="accent1"/>
              </a:solidFill>
              <a:latin typeface="Comic Sans MS"/>
              <a:ea typeface="Comic Sans MS"/>
              <a:cs typeface="Comic Sans MS"/>
              <a:sym typeface="Comic Sans MS"/>
            </a:endParaRPr>
          </a:p>
          <a:p>
            <a:pPr indent="-342900" lvl="0" marL="457200" rtl="0" algn="l">
              <a:spcBef>
                <a:spcPts val="0"/>
              </a:spcBef>
              <a:spcAft>
                <a:spcPts val="0"/>
              </a:spcAft>
              <a:buClr>
                <a:schemeClr val="accent1"/>
              </a:buClr>
              <a:buSzPts val="1800"/>
              <a:buFont typeface="Comic Sans MS"/>
              <a:buChar char="●"/>
            </a:pPr>
            <a:r>
              <a:rPr lang="en">
                <a:solidFill>
                  <a:schemeClr val="accent1"/>
                </a:solidFill>
                <a:latin typeface="Comic Sans MS"/>
                <a:ea typeface="Comic Sans MS"/>
                <a:cs typeface="Comic Sans MS"/>
                <a:sym typeface="Comic Sans MS"/>
              </a:rPr>
              <a:t>Reinforce </a:t>
            </a:r>
            <a:endParaRPr>
              <a:solidFill>
                <a:schemeClr val="accent1"/>
              </a:solidFill>
              <a:latin typeface="Comic Sans MS"/>
              <a:ea typeface="Comic Sans MS"/>
              <a:cs typeface="Comic Sans MS"/>
              <a:sym typeface="Comic Sans MS"/>
            </a:endParaRPr>
          </a:p>
          <a:p>
            <a:pPr indent="-342900" lvl="1" marL="914400" rtl="0" algn="l">
              <a:spcBef>
                <a:spcPts val="0"/>
              </a:spcBef>
              <a:spcAft>
                <a:spcPts val="0"/>
              </a:spcAft>
              <a:buClr>
                <a:schemeClr val="accent1"/>
              </a:buClr>
              <a:buSzPts val="1800"/>
              <a:buFont typeface="Comic Sans MS"/>
              <a:buChar char="○"/>
            </a:pPr>
            <a:r>
              <a:rPr lang="en" sz="1800">
                <a:solidFill>
                  <a:schemeClr val="accent1"/>
                </a:solidFill>
                <a:latin typeface="Comic Sans MS"/>
                <a:ea typeface="Comic Sans MS"/>
                <a:cs typeface="Comic Sans MS"/>
                <a:sym typeface="Comic Sans MS"/>
              </a:rPr>
              <a:t>E.g. snack, favorite activity for last 5-10 minutes of session, using new materials etc.</a:t>
            </a:r>
            <a:endParaRPr sz="1800">
              <a:solidFill>
                <a:schemeClr val="accent1"/>
              </a:solidFill>
              <a:latin typeface="Comic Sans MS"/>
              <a:ea typeface="Comic Sans MS"/>
              <a:cs typeface="Comic Sans MS"/>
              <a:sym typeface="Comic Sans MS"/>
            </a:endParaRPr>
          </a:p>
        </p:txBody>
      </p:sp>
      <p:pic>
        <p:nvPicPr>
          <p:cNvPr id="266" name="Google Shape;266;p46"/>
          <p:cNvPicPr preferRelativeResize="0"/>
          <p:nvPr/>
        </p:nvPicPr>
        <p:blipFill>
          <a:blip r:embed="rId3">
            <a:alphaModFix/>
          </a:blip>
          <a:stretch>
            <a:fillRect/>
          </a:stretch>
        </p:blipFill>
        <p:spPr>
          <a:xfrm>
            <a:off x="7170475" y="1936025"/>
            <a:ext cx="1189900" cy="2327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and When can I use it? </a:t>
            </a:r>
            <a:endParaRPr/>
          </a:p>
        </p:txBody>
      </p:sp>
      <p:sp>
        <p:nvSpPr>
          <p:cNvPr id="272" name="Google Shape;272;p47"/>
          <p:cNvSpPr txBox="1"/>
          <p:nvPr>
            <p:ph idx="1" type="body"/>
          </p:nvPr>
        </p:nvSpPr>
        <p:spPr>
          <a:xfrm>
            <a:off x="253900" y="1123575"/>
            <a:ext cx="7114500" cy="1303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Use when athletes have anxiety about what comes next</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Use when athletes need support during activity transitions</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Use when session has many activities</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73" name="Google Shape;273;p47"/>
          <p:cNvPicPr preferRelativeResize="0"/>
          <p:nvPr/>
        </p:nvPicPr>
        <p:blipFill>
          <a:blip r:embed="rId3">
            <a:alphaModFix/>
          </a:blip>
          <a:stretch>
            <a:fillRect/>
          </a:stretch>
        </p:blipFill>
        <p:spPr>
          <a:xfrm>
            <a:off x="6313798" y="1871825"/>
            <a:ext cx="2313651" cy="31243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a:t>
            </a:r>
            <a:r>
              <a:rPr lang="en"/>
              <a:t> use it? </a:t>
            </a:r>
            <a:endParaRPr/>
          </a:p>
        </p:txBody>
      </p:sp>
      <p:sp>
        <p:nvSpPr>
          <p:cNvPr id="279" name="Google Shape;279;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Reduce anxiety </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Some athletes get nervous when they do not what comes next</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Some athletes may not </a:t>
            </a:r>
            <a:r>
              <a:rPr lang="en">
                <a:solidFill>
                  <a:srgbClr val="333333"/>
                </a:solidFill>
                <a:latin typeface="Comic Sans MS"/>
                <a:ea typeface="Comic Sans MS"/>
                <a:cs typeface="Comic Sans MS"/>
                <a:sym typeface="Comic Sans MS"/>
              </a:rPr>
              <a:t>want to participate if they do not know what is happening. </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Provide security for time management</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Athletes may review to schedule to either identify that the session is almost completed</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Pushes athletes to continue participation in the session from knowing what comes next</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9"/>
          <p:cNvSpPr txBox="1"/>
          <p:nvPr>
            <p:ph type="title"/>
          </p:nvPr>
        </p:nvSpPr>
        <p:spPr>
          <a:xfrm>
            <a:off x="490250" y="526350"/>
            <a:ext cx="8120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Task Analysis</a:t>
            </a:r>
            <a:endParaRPr/>
          </a:p>
        </p:txBody>
      </p:sp>
      <p:pic>
        <p:nvPicPr>
          <p:cNvPr id="285" name="Google Shape;285;p49"/>
          <p:cNvPicPr preferRelativeResize="0"/>
          <p:nvPr/>
        </p:nvPicPr>
        <p:blipFill>
          <a:blip r:embed="rId3">
            <a:alphaModFix/>
          </a:blip>
          <a:stretch>
            <a:fillRect/>
          </a:stretch>
        </p:blipFill>
        <p:spPr>
          <a:xfrm>
            <a:off x="4305525" y="823925"/>
            <a:ext cx="4838476" cy="3727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task analysis? </a:t>
            </a:r>
            <a:endParaRPr/>
          </a:p>
        </p:txBody>
      </p:sp>
      <p:sp>
        <p:nvSpPr>
          <p:cNvPr id="291" name="Google Shape;291;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rPr lang="en" sz="2400">
                <a:solidFill>
                  <a:srgbClr val="000000"/>
                </a:solidFill>
                <a:highlight>
                  <a:srgbClr val="FFFFFF"/>
                </a:highlight>
                <a:latin typeface="Comic Sans MS"/>
                <a:ea typeface="Comic Sans MS"/>
                <a:cs typeface="Comic Sans MS"/>
                <a:sym typeface="Comic Sans MS"/>
              </a:rPr>
              <a:t>the process of breaking a skill down into smaller, more manageable components</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2400">
                <a:solidFill>
                  <a:srgbClr val="000000"/>
                </a:solidFill>
                <a:highlight>
                  <a:srgbClr val="FFFFFF"/>
                </a:highlight>
                <a:latin typeface="Comic Sans MS"/>
                <a:ea typeface="Comic Sans MS"/>
                <a:cs typeface="Comic Sans MS"/>
                <a:sym typeface="Comic Sans MS"/>
              </a:rPr>
              <a:t>Once a task analysis is complete, it can be used to teach athletes a skill that is too challenging to teach all at once</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2400">
                <a:solidFill>
                  <a:srgbClr val="000000"/>
                </a:solidFill>
                <a:highlight>
                  <a:srgbClr val="FFFFFF"/>
                </a:highlight>
                <a:latin typeface="Comic Sans MS"/>
                <a:ea typeface="Comic Sans MS"/>
                <a:cs typeface="Comic Sans MS"/>
                <a:sym typeface="Comic Sans MS"/>
              </a:rPr>
              <a:t>The target skill should consist of a series of chained discrete steps</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rPr lang="en" sz="2400">
                <a:solidFill>
                  <a:srgbClr val="000000"/>
                </a:solidFill>
                <a:highlight>
                  <a:srgbClr val="FFFFFF"/>
                </a:highlight>
                <a:latin typeface="Comic Sans MS"/>
                <a:ea typeface="Comic Sans MS"/>
                <a:cs typeface="Comic Sans MS"/>
                <a:sym typeface="Comic Sans MS"/>
              </a:rPr>
              <a:t>Skills that require a task analysis typically consist of multiple components that comprise a larger skill</a:t>
            </a:r>
            <a:endParaRPr sz="2400">
              <a:solidFill>
                <a:srgbClr val="000000"/>
              </a:solidFill>
              <a:highlight>
                <a:srgbClr val="FFFFFF"/>
              </a:highlight>
              <a:latin typeface="Comic Sans MS"/>
              <a:ea typeface="Comic Sans MS"/>
              <a:cs typeface="Comic Sans MS"/>
              <a:sym typeface="Comic Sans MS"/>
            </a:endParaRPr>
          </a:p>
          <a:p>
            <a:pPr indent="-346710" lvl="0" marL="457200" rtl="0" algn="l">
              <a:lnSpc>
                <a:spcPct val="100000"/>
              </a:lnSpc>
              <a:spcBef>
                <a:spcPts val="0"/>
              </a:spcBef>
              <a:spcAft>
                <a:spcPts val="0"/>
              </a:spcAft>
              <a:buClr>
                <a:srgbClr val="000000"/>
              </a:buClr>
              <a:buSzPct val="100000"/>
              <a:buFont typeface="Comic Sans MS"/>
              <a:buChar char="●"/>
            </a:pPr>
            <a:r>
              <a:rPr lang="en" sz="2400">
                <a:solidFill>
                  <a:srgbClr val="000000"/>
                </a:solidFill>
                <a:highlight>
                  <a:srgbClr val="FFFFFF"/>
                </a:highlight>
                <a:latin typeface="Comic Sans MS"/>
                <a:ea typeface="Comic Sans MS"/>
                <a:cs typeface="Comic Sans MS"/>
                <a:sym typeface="Comic Sans MS"/>
              </a:rPr>
              <a:t>E.g. multi step drills, complex foot skills, passing movements, introduction to build out line/regulations etc. </a:t>
            </a:r>
            <a:endParaRPr sz="2400">
              <a:solidFill>
                <a:srgbClr val="000000"/>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1200">
              <a:solidFill>
                <a:srgbClr val="000000"/>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t/>
            </a:r>
            <a:endParaRPr sz="1200">
              <a:solidFill>
                <a:srgbClr val="000000"/>
              </a:solidFill>
              <a:highlight>
                <a:srgbClr val="FFFFFF"/>
              </a:highlight>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and When can I use it? </a:t>
            </a:r>
            <a:endParaRPr/>
          </a:p>
        </p:txBody>
      </p:sp>
      <p:sp>
        <p:nvSpPr>
          <p:cNvPr id="297" name="Google Shape;297;p51"/>
          <p:cNvSpPr txBox="1"/>
          <p:nvPr>
            <p:ph idx="1" type="body"/>
          </p:nvPr>
        </p:nvSpPr>
        <p:spPr>
          <a:xfrm>
            <a:off x="311700" y="1152475"/>
            <a:ext cx="8520600" cy="3846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Identify what </a:t>
            </a:r>
            <a:r>
              <a:rPr lang="en">
                <a:solidFill>
                  <a:srgbClr val="333333"/>
                </a:solidFill>
                <a:latin typeface="Comic Sans MS"/>
                <a:ea typeface="Comic Sans MS"/>
                <a:cs typeface="Comic Sans MS"/>
                <a:sym typeface="Comic Sans MS"/>
              </a:rPr>
              <a:t>prerequisite</a:t>
            </a:r>
            <a:r>
              <a:rPr lang="en">
                <a:solidFill>
                  <a:srgbClr val="333333"/>
                </a:solidFill>
                <a:latin typeface="Comic Sans MS"/>
                <a:ea typeface="Comic Sans MS"/>
                <a:cs typeface="Comic Sans MS"/>
                <a:sym typeface="Comic Sans MS"/>
              </a:rPr>
              <a:t> skills the athlete needs in order to complete the task </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E.g. Which part of the foot to use for passing to try a new passing sequence</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Make sure your athlete has prerequisite skills to complete the new task</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Break the target skill into manageable chunks</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Croife 1. Ball is in front of players feet. 2. Player moves dominant foot over the soccer ball 3. The foot is placed in front of the soccer ball with the heel  6 inches of distance from the soccer ball.  </a:t>
            </a:r>
            <a:r>
              <a:rPr lang="en">
                <a:solidFill>
                  <a:srgbClr val="333333"/>
                </a:solidFill>
                <a:latin typeface="Comic Sans MS"/>
                <a:ea typeface="Comic Sans MS"/>
                <a:cs typeface="Comic Sans MS"/>
                <a:sym typeface="Comic Sans MS"/>
              </a:rPr>
              <a:t>e</a:t>
            </a:r>
            <a:r>
              <a:rPr lang="en">
                <a:solidFill>
                  <a:srgbClr val="333333"/>
                </a:solidFill>
                <a:latin typeface="Comic Sans MS"/>
                <a:ea typeface="Comic Sans MS"/>
                <a:cs typeface="Comic Sans MS"/>
                <a:sym typeface="Comic Sans MS"/>
              </a:rPr>
              <a:t>tc</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Test out task analysis</a:t>
            </a:r>
            <a:endParaRPr>
              <a:solidFill>
                <a:srgbClr val="333333"/>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333333"/>
                </a:solidFill>
                <a:latin typeface="Comic Sans MS"/>
                <a:ea typeface="Comic Sans MS"/>
                <a:cs typeface="Comic Sans MS"/>
                <a:sym typeface="Comic Sans MS"/>
              </a:rPr>
              <a:t>Teach new skill</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265500" y="1107950"/>
            <a:ext cx="4045200" cy="3183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Introduce yourself </a:t>
            </a:r>
            <a:endParaRPr/>
          </a:p>
          <a:p>
            <a:pPr indent="0" lvl="0" marL="0" rtl="0" algn="ctr">
              <a:spcBef>
                <a:spcPts val="0"/>
              </a:spcBef>
              <a:spcAft>
                <a:spcPts val="0"/>
              </a:spcAft>
              <a:buNone/>
            </a:pPr>
            <a:r>
              <a:rPr lang="en"/>
              <a:t>OR</a:t>
            </a:r>
            <a:endParaRPr/>
          </a:p>
          <a:p>
            <a:pPr indent="0" lvl="0" marL="0" rtl="0" algn="ctr">
              <a:spcBef>
                <a:spcPts val="0"/>
              </a:spcBef>
              <a:spcAft>
                <a:spcPts val="0"/>
              </a:spcAft>
              <a:buNone/>
            </a:pPr>
            <a:r>
              <a:rPr lang="en"/>
              <a:t>Mention a memory</a:t>
            </a:r>
            <a:endParaRPr/>
          </a:p>
        </p:txBody>
      </p:sp>
      <p:sp>
        <p:nvSpPr>
          <p:cNvPr id="77" name="Google Shape;77;p1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If you are sitting at a table with someone new…introduce yourself with 3 facts, get creative ! (e.g. I am bilingual, I have traveled to Central America, and I was trained classically in chorus for 7 years.)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This one time on the pitch…</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use it? </a:t>
            </a:r>
            <a:endParaRPr/>
          </a:p>
        </p:txBody>
      </p:sp>
      <p:sp>
        <p:nvSpPr>
          <p:cNvPr id="303" name="Google Shape;303;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Introducing a complex skill/move</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Individual skill building </a:t>
            </a:r>
            <a:endParaRPr>
              <a:solidFill>
                <a:srgbClr val="333333"/>
              </a:solidFill>
              <a:latin typeface="Comic Sans MS"/>
              <a:ea typeface="Comic Sans MS"/>
              <a:cs typeface="Comic Sans MS"/>
              <a:sym typeface="Comic Sans MS"/>
            </a:endParaRPr>
          </a:p>
          <a:p>
            <a:pPr indent="-342900" lvl="1" marL="914400" rtl="0" algn="l">
              <a:spcBef>
                <a:spcPts val="0"/>
              </a:spcBef>
              <a:spcAft>
                <a:spcPts val="0"/>
              </a:spcAft>
              <a:buClr>
                <a:srgbClr val="333333"/>
              </a:buClr>
              <a:buSzPts val="1800"/>
              <a:buFont typeface="Comic Sans MS"/>
              <a:buChar char="○"/>
            </a:pPr>
            <a:r>
              <a:rPr lang="en" sz="1800">
                <a:solidFill>
                  <a:srgbClr val="333333"/>
                </a:solidFill>
                <a:latin typeface="Comic Sans MS"/>
                <a:ea typeface="Comic Sans MS"/>
                <a:cs typeface="Comic Sans MS"/>
                <a:sym typeface="Comic Sans MS"/>
              </a:rPr>
              <a:t>Send home task analysis as practice for a skill</a:t>
            </a:r>
            <a:endParaRPr sz="1800">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Build independence and understanding of a specific complex task</a:t>
            </a:r>
            <a:endParaRPr>
              <a:solidFill>
                <a:srgbClr val="333333"/>
              </a:solidFill>
              <a:latin typeface="Comic Sans MS"/>
              <a:ea typeface="Comic Sans MS"/>
              <a:cs typeface="Comic Sans MS"/>
              <a:sym typeface="Comic Sans MS"/>
            </a:endParaRPr>
          </a:p>
        </p:txBody>
      </p:sp>
      <p:pic>
        <p:nvPicPr>
          <p:cNvPr id="304" name="Google Shape;304;p52"/>
          <p:cNvPicPr preferRelativeResize="0"/>
          <p:nvPr/>
        </p:nvPicPr>
        <p:blipFill>
          <a:blip r:embed="rId3">
            <a:alphaModFix/>
          </a:blip>
          <a:stretch>
            <a:fillRect/>
          </a:stretch>
        </p:blipFill>
        <p:spPr>
          <a:xfrm>
            <a:off x="1029824" y="2470600"/>
            <a:ext cx="6656627" cy="2505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3"/>
          <p:cNvSpPr txBox="1"/>
          <p:nvPr>
            <p:ph type="title"/>
          </p:nvPr>
        </p:nvSpPr>
        <p:spPr>
          <a:xfrm>
            <a:off x="490250" y="526350"/>
            <a:ext cx="8120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Choice Boards</a:t>
            </a:r>
            <a:endParaRPr/>
          </a:p>
        </p:txBody>
      </p:sp>
      <p:pic>
        <p:nvPicPr>
          <p:cNvPr id="310" name="Google Shape;310;p53"/>
          <p:cNvPicPr preferRelativeResize="0"/>
          <p:nvPr/>
        </p:nvPicPr>
        <p:blipFill>
          <a:blip r:embed="rId3">
            <a:alphaModFix/>
          </a:blip>
          <a:stretch>
            <a:fillRect/>
          </a:stretch>
        </p:blipFill>
        <p:spPr>
          <a:xfrm>
            <a:off x="4803175" y="1148599"/>
            <a:ext cx="4164975" cy="310311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choice board? </a:t>
            </a:r>
            <a:endParaRPr/>
          </a:p>
        </p:txBody>
      </p:sp>
      <p:sp>
        <p:nvSpPr>
          <p:cNvPr id="316" name="Google Shape;316;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A visual support that includes objects, photos, pictures, line drawings or text which can be used by your child to communicate what activity, item or task they would like. </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Typically a minimum of 2 choices would be presented to your child at one time for them to make a choice. </a:t>
            </a:r>
            <a:endParaRPr>
              <a:solidFill>
                <a:srgbClr val="333333"/>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333333"/>
                </a:solidFill>
                <a:latin typeface="Comic Sans MS"/>
                <a:ea typeface="Comic Sans MS"/>
                <a:cs typeface="Comic Sans MS"/>
                <a:sym typeface="Comic Sans MS"/>
              </a:rPr>
              <a:t> In order for a choice board to be an effective strategy, the athlete must be able to make a choice between a preferred and non-preferred item/activity</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and When can I use it? </a:t>
            </a:r>
            <a:endParaRPr/>
          </a:p>
        </p:txBody>
      </p:sp>
      <p:sp>
        <p:nvSpPr>
          <p:cNvPr id="322" name="Google Shape;322;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1. Coach/buddy creates a board with writing or pictures of the choices being offered that are relevant to the task (e.g. favorite soccer activity, snack break, free time to pass, extra water break etc.)</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 It is important to make sure that each of the chosen activities are available and to always honour the choice your child makes. </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2. Review the choices with the athlete. </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3. Allow the athlete to select from the available choices. </a:t>
            </a:r>
            <a:endParaRPr>
              <a:solidFill>
                <a:srgbClr val="333333"/>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333333"/>
                </a:solidFill>
                <a:latin typeface="Comic Sans MS"/>
                <a:ea typeface="Comic Sans MS"/>
                <a:cs typeface="Comic Sans MS"/>
                <a:sym typeface="Comic Sans MS"/>
              </a:rPr>
              <a:t>4. Once the athlete selects their choice, coach/buddy immediately provides the choice, and rewards/reinforces the athlete uses</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and When can I use it? </a:t>
            </a:r>
            <a:endParaRPr/>
          </a:p>
        </p:txBody>
      </p:sp>
      <p:sp>
        <p:nvSpPr>
          <p:cNvPr id="328" name="Google Shape;328;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To offer a choice in the order of tasks to be completed</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To offer a choice to pick what to work on/for</a:t>
            </a:r>
            <a:endParaRPr>
              <a:solidFill>
                <a:srgbClr val="333333"/>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333333"/>
                </a:solidFill>
                <a:latin typeface="Comic Sans MS"/>
                <a:ea typeface="Comic Sans MS"/>
                <a:cs typeface="Comic Sans MS"/>
                <a:sym typeface="Comic Sans MS"/>
              </a:rPr>
              <a:t>To offer a choice in the materials being used for an activity</a:t>
            </a:r>
            <a:endParaRPr>
              <a:solidFill>
                <a:srgbClr val="333333"/>
              </a:solidFill>
              <a:latin typeface="Comic Sans MS"/>
              <a:ea typeface="Comic Sans MS"/>
              <a:cs typeface="Comic Sans MS"/>
              <a:sym typeface="Comic Sans MS"/>
            </a:endParaRPr>
          </a:p>
        </p:txBody>
      </p:sp>
      <p:pic>
        <p:nvPicPr>
          <p:cNvPr id="329" name="Google Shape;329;p56"/>
          <p:cNvPicPr preferRelativeResize="0"/>
          <p:nvPr/>
        </p:nvPicPr>
        <p:blipFill>
          <a:blip r:embed="rId3">
            <a:alphaModFix/>
          </a:blip>
          <a:stretch>
            <a:fillRect/>
          </a:stretch>
        </p:blipFill>
        <p:spPr>
          <a:xfrm>
            <a:off x="1052500" y="2774046"/>
            <a:ext cx="2848476" cy="1902924"/>
          </a:xfrm>
          <a:prstGeom prst="rect">
            <a:avLst/>
          </a:prstGeom>
          <a:noFill/>
          <a:ln>
            <a:noFill/>
          </a:ln>
        </p:spPr>
      </p:pic>
      <p:pic>
        <p:nvPicPr>
          <p:cNvPr id="330" name="Google Shape;330;p56"/>
          <p:cNvPicPr preferRelativeResize="0"/>
          <p:nvPr/>
        </p:nvPicPr>
        <p:blipFill>
          <a:blip r:embed="rId4">
            <a:alphaModFix/>
          </a:blip>
          <a:stretch>
            <a:fillRect/>
          </a:stretch>
        </p:blipFill>
        <p:spPr>
          <a:xfrm>
            <a:off x="6864000" y="1300325"/>
            <a:ext cx="2280001" cy="37131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use it? </a:t>
            </a:r>
            <a:endParaRPr/>
          </a:p>
        </p:txBody>
      </p:sp>
      <p:sp>
        <p:nvSpPr>
          <p:cNvPr id="336" name="Google Shape;336;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May increase athlete motivation by providing them with a choice over which activity comes next or what they would like to work for.</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Providing this choice may give the athlete a sense of control over their environment and therefore increase their level of participation. </a:t>
            </a:r>
            <a:endParaRPr>
              <a:solidFill>
                <a:srgbClr val="333333"/>
              </a:solidFill>
              <a:latin typeface="Comic Sans MS"/>
              <a:ea typeface="Comic Sans MS"/>
              <a:cs typeface="Comic Sans MS"/>
              <a:sym typeface="Comic Sans MS"/>
            </a:endParaRPr>
          </a:p>
          <a:p>
            <a:pPr indent="0" lvl="0" marL="0" rtl="0" algn="l">
              <a:spcBef>
                <a:spcPts val="1200"/>
              </a:spcBef>
              <a:spcAft>
                <a:spcPts val="1200"/>
              </a:spcAft>
              <a:buNone/>
            </a:pPr>
            <a:r>
              <a:rPr lang="en">
                <a:solidFill>
                  <a:srgbClr val="333333"/>
                </a:solidFill>
                <a:latin typeface="Comic Sans MS"/>
                <a:ea typeface="Comic Sans MS"/>
                <a:cs typeface="Comic Sans MS"/>
                <a:sym typeface="Comic Sans MS"/>
              </a:rPr>
              <a:t>Used to offer the athlete a choice before an activity/task begins in order to increase participation and decrease the possibility of the athlete engaging in challenging behaviours.</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8"/>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Summary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PECS</a:t>
            </a:r>
            <a:endParaRPr/>
          </a:p>
        </p:txBody>
      </p:sp>
      <p:sp>
        <p:nvSpPr>
          <p:cNvPr id="347" name="Google Shape;347;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a unique alternative/augmentative communication system</a:t>
            </a:r>
            <a:endParaRPr sz="2400">
              <a:solidFill>
                <a:srgbClr val="000000"/>
              </a:solidFill>
              <a:highlight>
                <a:srgbClr val="FFFFFF"/>
              </a:highlight>
              <a:latin typeface="Comic Sans MS"/>
              <a:ea typeface="Comic Sans MS"/>
              <a:cs typeface="Comic Sans MS"/>
              <a:sym typeface="Comic Sans MS"/>
            </a:endParaRPr>
          </a:p>
          <a:p>
            <a:pPr indent="-381000" lvl="0" marL="457200" rtl="0" algn="l">
              <a:lnSpc>
                <a:spcPct val="100000"/>
              </a:lnSpc>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the PECS protocol emphasizes teaching a person to approach others to initiate a communicative interaction</a:t>
            </a:r>
            <a:endParaRPr sz="2400">
              <a:solidFill>
                <a:srgbClr val="000000"/>
              </a:solidFill>
              <a:highlight>
                <a:srgbClr val="FFFFFF"/>
              </a:highlight>
              <a:latin typeface="Comic Sans MS"/>
              <a:ea typeface="Comic Sans MS"/>
              <a:cs typeface="Comic Sans MS"/>
              <a:sym typeface="Comic Sans MS"/>
            </a:endParaRPr>
          </a:p>
          <a:p>
            <a:pPr indent="-381000" lvl="0" marL="457200" rtl="0" algn="l">
              <a:spcBef>
                <a:spcPts val="0"/>
              </a:spcBef>
              <a:spcAft>
                <a:spcPts val="0"/>
              </a:spcAft>
              <a:buClr>
                <a:schemeClr val="accent1"/>
              </a:buClr>
              <a:buSzPts val="2400"/>
              <a:buFont typeface="Comic Sans MS"/>
              <a:buChar char="●"/>
            </a:pPr>
            <a:r>
              <a:rPr lang="en" sz="2400">
                <a:solidFill>
                  <a:schemeClr val="accent1"/>
                </a:solidFill>
                <a:latin typeface="Comic Sans MS"/>
                <a:ea typeface="Comic Sans MS"/>
                <a:cs typeface="Comic Sans MS"/>
                <a:sym typeface="Comic Sans MS"/>
              </a:rPr>
              <a:t>Explicitly taught in phases</a:t>
            </a:r>
            <a:endParaRPr sz="2400">
              <a:solidFill>
                <a:schemeClr val="accent1"/>
              </a:solidFill>
              <a:latin typeface="Comic Sans MS"/>
              <a:ea typeface="Comic Sans MS"/>
              <a:cs typeface="Comic Sans MS"/>
              <a:sym typeface="Comic Sans MS"/>
            </a:endParaRPr>
          </a:p>
          <a:p>
            <a:pPr indent="-381000" lvl="0" marL="457200" rtl="0" algn="l">
              <a:spcBef>
                <a:spcPts val="0"/>
              </a:spcBef>
              <a:spcAft>
                <a:spcPts val="0"/>
              </a:spcAft>
              <a:buClr>
                <a:schemeClr val="accent1"/>
              </a:buClr>
              <a:buSzPts val="2400"/>
              <a:buFont typeface="Comic Sans MS"/>
              <a:buChar char="●"/>
            </a:pPr>
            <a:r>
              <a:rPr lang="en" sz="2400">
                <a:solidFill>
                  <a:schemeClr val="accent1"/>
                </a:solidFill>
                <a:latin typeface="Comic Sans MS"/>
                <a:ea typeface="Comic Sans MS"/>
                <a:cs typeface="Comic Sans MS"/>
                <a:sym typeface="Comic Sans MS"/>
              </a:rPr>
              <a:t>An expressive use of communication specific to the athlete</a:t>
            </a:r>
            <a:endParaRPr sz="2400">
              <a:solidFill>
                <a:schemeClr val="accent1"/>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0"/>
          <p:cNvSpPr txBox="1"/>
          <p:nvPr>
            <p:ph type="title"/>
          </p:nvPr>
        </p:nvSpPr>
        <p:spPr>
          <a:xfrm>
            <a:off x="216725" y="245600"/>
            <a:ext cx="39732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Visual Supports</a:t>
            </a:r>
            <a:endParaRPr/>
          </a:p>
        </p:txBody>
      </p:sp>
      <p:sp>
        <p:nvSpPr>
          <p:cNvPr id="353" name="Google Shape;353;p60"/>
          <p:cNvSpPr txBox="1"/>
          <p:nvPr>
            <p:ph idx="1" type="body"/>
          </p:nvPr>
        </p:nvSpPr>
        <p:spPr>
          <a:xfrm>
            <a:off x="563475" y="939125"/>
            <a:ext cx="7787400" cy="38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Visual Schedule</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a graphic representation of scheduled tasks and activities</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Use when athletes need support during activity transitions</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Use when session has many activities</a:t>
            </a:r>
            <a:endParaRPr>
              <a:solidFill>
                <a:srgbClr val="333333"/>
              </a:solidFill>
              <a:latin typeface="Comic Sans MS"/>
              <a:ea typeface="Comic Sans MS"/>
              <a:cs typeface="Comic Sans MS"/>
              <a:sym typeface="Comic Sans MS"/>
            </a:endParaRPr>
          </a:p>
          <a:p>
            <a:pPr indent="0" lvl="0" marL="0" rtl="0" algn="l">
              <a:spcBef>
                <a:spcPts val="1200"/>
              </a:spcBef>
              <a:spcAft>
                <a:spcPts val="0"/>
              </a:spcAft>
              <a:buNone/>
            </a:pPr>
            <a:r>
              <a:rPr lang="en">
                <a:solidFill>
                  <a:srgbClr val="333333"/>
                </a:solidFill>
                <a:latin typeface="Comic Sans MS"/>
                <a:ea typeface="Comic Sans MS"/>
                <a:cs typeface="Comic Sans MS"/>
                <a:sym typeface="Comic Sans MS"/>
              </a:rPr>
              <a:t>Task Analysis</a:t>
            </a:r>
            <a:endParaRPr>
              <a:solidFill>
                <a:srgbClr val="333333"/>
              </a:solidFill>
              <a:latin typeface="Comic Sans MS"/>
              <a:ea typeface="Comic Sans MS"/>
              <a:cs typeface="Comic Sans MS"/>
              <a:sym typeface="Comic Sans MS"/>
            </a:endParaRPr>
          </a:p>
          <a:p>
            <a:pPr indent="-342900" lvl="0" marL="457200" rtl="0" algn="l">
              <a:lnSpc>
                <a:spcPct val="100000"/>
              </a:lnSpc>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the process of breaking a skill down into smaller, more manageable components</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Introducing a complex skill/move</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Build independence and understanding of a specific complex task</a:t>
            </a:r>
            <a:endParaRPr>
              <a:solidFill>
                <a:srgbClr val="333333"/>
              </a:solidFill>
              <a:latin typeface="Comic Sans MS"/>
              <a:ea typeface="Comic Sans MS"/>
              <a:cs typeface="Comic Sans MS"/>
              <a:sym typeface="Comic Sans M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1"/>
          <p:cNvSpPr txBox="1"/>
          <p:nvPr>
            <p:ph type="title"/>
          </p:nvPr>
        </p:nvSpPr>
        <p:spPr>
          <a:xfrm>
            <a:off x="216725" y="245600"/>
            <a:ext cx="39732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Other Visual Supports</a:t>
            </a:r>
            <a:endParaRPr/>
          </a:p>
        </p:txBody>
      </p:sp>
      <p:sp>
        <p:nvSpPr>
          <p:cNvPr id="359" name="Google Shape;359;p61"/>
          <p:cNvSpPr txBox="1"/>
          <p:nvPr>
            <p:ph idx="1" type="body"/>
          </p:nvPr>
        </p:nvSpPr>
        <p:spPr>
          <a:xfrm>
            <a:off x="563475" y="939125"/>
            <a:ext cx="7859700" cy="38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33333"/>
                </a:solidFill>
                <a:latin typeface="Comic Sans MS"/>
                <a:ea typeface="Comic Sans MS"/>
                <a:cs typeface="Comic Sans MS"/>
                <a:sym typeface="Comic Sans MS"/>
              </a:rPr>
              <a:t>Choice Board</a:t>
            </a:r>
            <a:endParaRPr>
              <a:solidFill>
                <a:srgbClr val="333333"/>
              </a:solidFill>
              <a:latin typeface="Comic Sans MS"/>
              <a:ea typeface="Comic Sans MS"/>
              <a:cs typeface="Comic Sans MS"/>
              <a:sym typeface="Comic Sans MS"/>
            </a:endParaRPr>
          </a:p>
          <a:p>
            <a:pPr indent="-342900" lvl="0" marL="457200" rtl="0" algn="l">
              <a:spcBef>
                <a:spcPts val="120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A visual support that includes objects, photos, pictures, line drawings or text which can be used by your child to communicate what activity, item or task they would like. </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May increase athlete motivation by providing them with a choice over which activity comes next or what they would like to work for.</a:t>
            </a:r>
            <a:endParaRPr>
              <a:solidFill>
                <a:srgbClr val="333333"/>
              </a:solidFill>
              <a:latin typeface="Comic Sans MS"/>
              <a:ea typeface="Comic Sans MS"/>
              <a:cs typeface="Comic Sans MS"/>
              <a:sym typeface="Comic Sans MS"/>
            </a:endParaRPr>
          </a:p>
          <a:p>
            <a:pPr indent="-342900" lvl="0" marL="457200" rtl="0" algn="l">
              <a:spcBef>
                <a:spcPts val="0"/>
              </a:spcBef>
              <a:spcAft>
                <a:spcPts val="0"/>
              </a:spcAft>
              <a:buClr>
                <a:srgbClr val="333333"/>
              </a:buClr>
              <a:buSzPts val="1800"/>
              <a:buFont typeface="Comic Sans MS"/>
              <a:buChar char="●"/>
            </a:pPr>
            <a:r>
              <a:rPr lang="en">
                <a:solidFill>
                  <a:srgbClr val="333333"/>
                </a:solidFill>
                <a:latin typeface="Comic Sans MS"/>
                <a:ea typeface="Comic Sans MS"/>
                <a:cs typeface="Comic Sans MS"/>
                <a:sym typeface="Comic Sans MS"/>
              </a:rPr>
              <a:t>Providing this choice may give the athlete a sense of control over their environment and therefore increase their level of participation.</a:t>
            </a:r>
            <a:endParaRPr sz="2200">
              <a:solidFill>
                <a:srgbClr val="333333"/>
              </a:solidFill>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is PECS?</a:t>
            </a:r>
            <a:endParaRPr/>
          </a:p>
        </p:txBody>
      </p:sp>
      <p:pic>
        <p:nvPicPr>
          <p:cNvPr id="83" name="Google Shape;83;p17"/>
          <p:cNvPicPr preferRelativeResize="0"/>
          <p:nvPr/>
        </p:nvPicPr>
        <p:blipFill>
          <a:blip r:embed="rId3">
            <a:alphaModFix/>
          </a:blip>
          <a:stretch>
            <a:fillRect/>
          </a:stretch>
        </p:blipFill>
        <p:spPr>
          <a:xfrm>
            <a:off x="4321175" y="817000"/>
            <a:ext cx="4887150" cy="3141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2"/>
          <p:cNvSpPr txBox="1"/>
          <p:nvPr>
            <p:ph type="title"/>
          </p:nvPr>
        </p:nvSpPr>
        <p:spPr>
          <a:xfrm>
            <a:off x="509550" y="2094975"/>
            <a:ext cx="8124900" cy="1098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a:t>
            </a:r>
            <a:endParaRPr/>
          </a:p>
        </p:txBody>
      </p:sp>
      <p:sp>
        <p:nvSpPr>
          <p:cNvPr id="370" name="Google Shape;370;p63"/>
          <p:cNvSpPr txBox="1"/>
          <p:nvPr>
            <p:ph idx="1" type="body"/>
          </p:nvPr>
        </p:nvSpPr>
        <p:spPr>
          <a:xfrm>
            <a:off x="311700" y="1152475"/>
            <a:ext cx="8520600" cy="38898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u="sng">
                <a:solidFill>
                  <a:schemeClr val="hlink"/>
                </a:solidFill>
                <a:hlinkClick r:id="rId3"/>
              </a:rPr>
              <a:t>https://www.erinoakkids.ca/getmedia/3c701adc-46a1-4f4e-9813-5ff6121fff65/000103-AODA-Choice-Boards.pdf</a:t>
            </a:r>
            <a:r>
              <a:rPr lang="en"/>
              <a:t> </a:t>
            </a:r>
            <a:endParaRPr/>
          </a:p>
          <a:p>
            <a:pPr indent="0" lvl="0" marL="0" rtl="0" algn="l">
              <a:spcBef>
                <a:spcPts val="1200"/>
              </a:spcBef>
              <a:spcAft>
                <a:spcPts val="0"/>
              </a:spcAft>
              <a:buNone/>
            </a:pPr>
            <a:r>
              <a:rPr lang="en" u="sng">
                <a:solidFill>
                  <a:schemeClr val="hlink"/>
                </a:solidFill>
                <a:hlinkClick r:id="rId4"/>
              </a:rPr>
              <a:t>https://app.snapandread.com/workspace#action=open_url&amp;source=https%3A%2F%2Fautismpdc.fpg.unc.edu%2Fsites%2Fautismpdc.fpg.unc.edu%2Ffiles%2FTaskAnalyis_Steps_0.pdf</a:t>
            </a:r>
            <a:r>
              <a:rPr lang="en"/>
              <a:t> </a:t>
            </a:r>
            <a:endParaRPr/>
          </a:p>
          <a:p>
            <a:pPr indent="0" lvl="0" marL="0" rtl="0" algn="l">
              <a:spcBef>
                <a:spcPts val="1200"/>
              </a:spcBef>
              <a:spcAft>
                <a:spcPts val="0"/>
              </a:spcAft>
              <a:buNone/>
            </a:pPr>
            <a:r>
              <a:rPr lang="en" u="sng">
                <a:solidFill>
                  <a:schemeClr val="hlink"/>
                </a:solidFill>
                <a:hlinkClick r:id="rId5"/>
              </a:rPr>
              <a:t>https://www.appliedbehavioranalysisprograms.com/faq/what-is-visual-scheduling/</a:t>
            </a:r>
            <a:r>
              <a:rPr lang="en"/>
              <a:t> </a:t>
            </a:r>
            <a:endParaRPr/>
          </a:p>
          <a:p>
            <a:pPr indent="0" lvl="0" marL="0" rtl="0" algn="l">
              <a:spcBef>
                <a:spcPts val="1200"/>
              </a:spcBef>
              <a:spcAft>
                <a:spcPts val="0"/>
              </a:spcAft>
              <a:buNone/>
            </a:pPr>
            <a:r>
              <a:rPr lang="en" u="sng">
                <a:solidFill>
                  <a:schemeClr val="hlink"/>
                </a:solidFill>
                <a:hlinkClick r:id="rId6"/>
              </a:rPr>
              <a:t>https://www.lispeech.com/differences-no-low-tech-high-tech-aac-devices/#:~:text=A%20no%2Flow%2Dtech%20device,the%20use%20of%20speech%20output</a:t>
            </a:r>
            <a:r>
              <a:rPr lang="en"/>
              <a:t>. </a:t>
            </a:r>
            <a:endParaRPr/>
          </a:p>
          <a:p>
            <a:pPr indent="0" lvl="0" marL="0" rtl="0" algn="l">
              <a:spcBef>
                <a:spcPts val="1200"/>
              </a:spcBef>
              <a:spcAft>
                <a:spcPts val="0"/>
              </a:spcAft>
              <a:buNone/>
            </a:pPr>
            <a:r>
              <a:rPr lang="en" u="sng">
                <a:solidFill>
                  <a:schemeClr val="hlink"/>
                </a:solidFill>
                <a:hlinkClick r:id="rId7"/>
              </a:rPr>
              <a:t>https://pecsusa.com/pecs/</a:t>
            </a:r>
            <a:r>
              <a:rPr lang="en"/>
              <a:t> </a:t>
            </a:r>
            <a:endParaRPr/>
          </a:p>
          <a:p>
            <a:pPr indent="0" lvl="0" marL="0" rtl="0" algn="l">
              <a:spcBef>
                <a:spcPts val="1200"/>
              </a:spcBef>
              <a:spcAft>
                <a:spcPts val="0"/>
              </a:spcAft>
              <a:buNone/>
            </a:pPr>
            <a:r>
              <a:rPr lang="en" u="sng">
                <a:solidFill>
                  <a:schemeClr val="hlink"/>
                </a:solidFill>
                <a:hlinkClick r:id="rId8"/>
              </a:rPr>
              <a:t>https://app.snapandread.com/workspace#action=open_url&amp;source=https%3A%2F%2Fpecsusa.com%2Fdownload%2FMythsandMisconceptions2010.pdf</a:t>
            </a:r>
            <a:r>
              <a:rPr lang="en"/>
              <a:t> </a:t>
            </a:r>
            <a:endParaRPr/>
          </a:p>
          <a:p>
            <a:pPr indent="0" lvl="0" marL="0" rtl="0" algn="l">
              <a:spcBef>
                <a:spcPts val="120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idx="1" type="body"/>
          </p:nvPr>
        </p:nvSpPr>
        <p:spPr>
          <a:xfrm>
            <a:off x="196100" y="242250"/>
            <a:ext cx="8520600" cy="4785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A unique alternative/augmentative communication system</a:t>
            </a:r>
            <a:endParaRPr sz="2400">
              <a:solidFill>
                <a:srgbClr val="000000"/>
              </a:solidFill>
              <a:highlight>
                <a:srgbClr val="FFFFFF"/>
              </a:highlight>
              <a:latin typeface="Comic Sans MS"/>
              <a:ea typeface="Comic Sans MS"/>
              <a:cs typeface="Comic Sans MS"/>
              <a:sym typeface="Comic Sans MS"/>
            </a:endParaRPr>
          </a:p>
          <a:p>
            <a:pPr indent="0" lvl="0" marL="0" rtl="0" algn="l">
              <a:spcBef>
                <a:spcPts val="120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381000" lvl="0" marL="457200" rtl="0" algn="l">
              <a:lnSpc>
                <a:spcPct val="100000"/>
              </a:lnSpc>
              <a:spcBef>
                <a:spcPts val="120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It combines knowledge from the fields of applied behaviour analysis and speech-language pathology to produce an effective method for teaching functional communication</a:t>
            </a:r>
            <a:endParaRPr sz="2400">
              <a:solidFill>
                <a:srgbClr val="000000"/>
              </a:solidFill>
              <a:highlight>
                <a:srgbClr val="FFFFFF"/>
              </a:highlight>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0" lvl="0" marL="457200" rtl="0" algn="l">
              <a:lnSpc>
                <a:spcPct val="100000"/>
              </a:lnSpc>
              <a:spcBef>
                <a:spcPts val="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381000" lvl="0" marL="457200" rtl="0" algn="l">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The primary goal of PECS is to teach functional communication.</a:t>
            </a:r>
            <a:endParaRPr sz="2400">
              <a:solidFill>
                <a:srgbClr val="000000"/>
              </a:solidFill>
              <a:highlight>
                <a:srgbClr val="FFFFFF"/>
              </a:highlight>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idx="1" type="body"/>
          </p:nvPr>
        </p:nvSpPr>
        <p:spPr>
          <a:xfrm>
            <a:off x="311700" y="151650"/>
            <a:ext cx="8520600" cy="4840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PECS consists of six phases </a:t>
            </a:r>
            <a:endParaRPr sz="2400">
              <a:solidFill>
                <a:srgbClr val="000000"/>
              </a:solidFill>
              <a:highlight>
                <a:srgbClr val="FFFFFF"/>
              </a:highlight>
              <a:latin typeface="Comic Sans MS"/>
              <a:ea typeface="Comic Sans MS"/>
              <a:cs typeface="Comic Sans MS"/>
              <a:sym typeface="Comic Sans MS"/>
            </a:endParaRPr>
          </a:p>
          <a:p>
            <a:pPr indent="-381000" lvl="1" marL="914400" rtl="0" algn="l">
              <a:spcBef>
                <a:spcPts val="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 teaching an individual to give a single picture of a desired item or action to a “communicative partner” who immediately honors the exchange as a request</a:t>
            </a:r>
            <a:endParaRPr sz="2400">
              <a:solidFill>
                <a:srgbClr val="000000"/>
              </a:solidFill>
              <a:highlight>
                <a:srgbClr val="FFFFFF"/>
              </a:highlight>
              <a:latin typeface="Comic Sans MS"/>
              <a:ea typeface="Comic Sans MS"/>
              <a:cs typeface="Comic Sans MS"/>
              <a:sym typeface="Comic Sans MS"/>
            </a:endParaRPr>
          </a:p>
          <a:p>
            <a:pPr indent="0" lvl="0" marL="914400" rtl="0" algn="l">
              <a:spcBef>
                <a:spcPts val="120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381000" lvl="1" marL="914400" rtl="0" algn="l">
              <a:spcBef>
                <a:spcPts val="120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teach discrimination of pictures and how to put them together in sentences</a:t>
            </a:r>
            <a:endParaRPr sz="2400">
              <a:solidFill>
                <a:srgbClr val="000000"/>
              </a:solidFill>
              <a:highlight>
                <a:srgbClr val="FFFFFF"/>
              </a:highlight>
              <a:latin typeface="Comic Sans MS"/>
              <a:ea typeface="Comic Sans MS"/>
              <a:cs typeface="Comic Sans MS"/>
              <a:sym typeface="Comic Sans MS"/>
            </a:endParaRPr>
          </a:p>
          <a:p>
            <a:pPr indent="0" lvl="0" marL="914400" rtl="0" algn="l">
              <a:spcBef>
                <a:spcPts val="1200"/>
              </a:spcBef>
              <a:spcAft>
                <a:spcPts val="0"/>
              </a:spcAft>
              <a:buNone/>
            </a:pPr>
            <a:r>
              <a:t/>
            </a:r>
            <a:endParaRPr sz="2400">
              <a:solidFill>
                <a:srgbClr val="000000"/>
              </a:solidFill>
              <a:highlight>
                <a:srgbClr val="FFFFFF"/>
              </a:highlight>
              <a:latin typeface="Comic Sans MS"/>
              <a:ea typeface="Comic Sans MS"/>
              <a:cs typeface="Comic Sans MS"/>
              <a:sym typeface="Comic Sans MS"/>
            </a:endParaRPr>
          </a:p>
          <a:p>
            <a:pPr indent="-381000" lvl="1" marL="914400" rtl="0" algn="l">
              <a:spcBef>
                <a:spcPts val="1200"/>
              </a:spcBef>
              <a:spcAft>
                <a:spcPts val="0"/>
              </a:spcAft>
              <a:buClr>
                <a:srgbClr val="000000"/>
              </a:buClr>
              <a:buSzPts val="2400"/>
              <a:buFont typeface="Comic Sans MS"/>
              <a:buChar char="○"/>
            </a:pPr>
            <a:r>
              <a:rPr lang="en" sz="2400">
                <a:solidFill>
                  <a:srgbClr val="000000"/>
                </a:solidFill>
                <a:highlight>
                  <a:srgbClr val="FFFFFF"/>
                </a:highlight>
                <a:latin typeface="Comic Sans MS"/>
                <a:ea typeface="Comic Sans MS"/>
                <a:cs typeface="Comic Sans MS"/>
                <a:sym typeface="Comic Sans MS"/>
              </a:rPr>
              <a:t>more advanced phases, individuals are taught to use modifiers, answer questions and comment.</a:t>
            </a:r>
            <a:endParaRPr sz="2400"/>
          </a:p>
        </p:txBody>
      </p:sp>
      <p:pic>
        <p:nvPicPr>
          <p:cNvPr id="94" name="Google Shape;94;p19"/>
          <p:cNvPicPr preferRelativeResize="0"/>
          <p:nvPr/>
        </p:nvPicPr>
        <p:blipFill>
          <a:blip r:embed="rId3">
            <a:alphaModFix/>
          </a:blip>
          <a:stretch>
            <a:fillRect/>
          </a:stretch>
        </p:blipFill>
        <p:spPr>
          <a:xfrm>
            <a:off x="6313800" y="2774024"/>
            <a:ext cx="2612425" cy="167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Phase 1, 2 &amp; 3</a:t>
            </a:r>
            <a:endParaRPr/>
          </a:p>
        </p:txBody>
      </p:sp>
      <p:sp>
        <p:nvSpPr>
          <p:cNvPr id="100" name="Google Shape;10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Comic Sans MS"/>
              <a:buChar char="●"/>
            </a:pPr>
            <a:r>
              <a:rPr lang="en" sz="1600">
                <a:solidFill>
                  <a:srgbClr val="000000"/>
                </a:solidFill>
                <a:highlight>
                  <a:srgbClr val="FFFFFF"/>
                </a:highlight>
                <a:latin typeface="Comic Sans MS"/>
                <a:ea typeface="Comic Sans MS"/>
                <a:cs typeface="Comic Sans MS"/>
                <a:sym typeface="Comic Sans MS"/>
              </a:rPr>
              <a:t>Phase 1</a:t>
            </a:r>
            <a:endParaRPr sz="1600">
              <a:solidFill>
                <a:srgbClr val="000000"/>
              </a:solidFill>
              <a:highlight>
                <a:srgbClr val="FFFFFF"/>
              </a:highlight>
              <a:latin typeface="Comic Sans MS"/>
              <a:ea typeface="Comic Sans MS"/>
              <a:cs typeface="Comic Sans MS"/>
              <a:sym typeface="Comic Sans MS"/>
            </a:endParaRPr>
          </a:p>
          <a:p>
            <a:pPr indent="-330200" lvl="1" marL="914400" rtl="0" algn="l">
              <a:spcBef>
                <a:spcPts val="0"/>
              </a:spcBef>
              <a:spcAft>
                <a:spcPts val="0"/>
              </a:spcAft>
              <a:buClr>
                <a:srgbClr val="000000"/>
              </a:buClr>
              <a:buSzPts val="1600"/>
              <a:buFont typeface="Comic Sans MS"/>
              <a:buChar char="○"/>
            </a:pPr>
            <a:r>
              <a:rPr i="1" lang="en" sz="1600">
                <a:solidFill>
                  <a:srgbClr val="000000"/>
                </a:solidFill>
                <a:highlight>
                  <a:srgbClr val="FFFFFF"/>
                </a:highlight>
                <a:latin typeface="Comic Sans MS"/>
                <a:ea typeface="Comic Sans MS"/>
                <a:cs typeface="Comic Sans MS"/>
                <a:sym typeface="Comic Sans MS"/>
              </a:rPr>
              <a:t>How to Communicate - </a:t>
            </a:r>
            <a:r>
              <a:rPr lang="en" sz="1600">
                <a:solidFill>
                  <a:srgbClr val="000000"/>
                </a:solidFill>
                <a:highlight>
                  <a:srgbClr val="FFFFFF"/>
                </a:highlight>
                <a:latin typeface="Comic Sans MS"/>
                <a:ea typeface="Comic Sans MS"/>
                <a:cs typeface="Comic Sans MS"/>
                <a:sym typeface="Comic Sans MS"/>
              </a:rPr>
              <a:t>Individuals learn to exchange single pictures for items or activities they really want.</a:t>
            </a:r>
            <a:endParaRPr sz="1600">
              <a:solidFill>
                <a:srgbClr val="000000"/>
              </a:solidFill>
              <a:highlight>
                <a:srgbClr val="FFFFFF"/>
              </a:highlight>
              <a:latin typeface="Comic Sans MS"/>
              <a:ea typeface="Comic Sans MS"/>
              <a:cs typeface="Comic Sans MS"/>
              <a:sym typeface="Comic Sans MS"/>
            </a:endParaRPr>
          </a:p>
          <a:p>
            <a:pPr indent="-330200" lvl="0" marL="457200" rtl="0" algn="l">
              <a:spcBef>
                <a:spcPts val="0"/>
              </a:spcBef>
              <a:spcAft>
                <a:spcPts val="0"/>
              </a:spcAft>
              <a:buClr>
                <a:srgbClr val="000000"/>
              </a:buClr>
              <a:buSzPts val="1600"/>
              <a:buFont typeface="Comic Sans MS"/>
              <a:buChar char="●"/>
            </a:pPr>
            <a:r>
              <a:rPr lang="en" sz="1600">
                <a:solidFill>
                  <a:srgbClr val="000000"/>
                </a:solidFill>
                <a:highlight>
                  <a:srgbClr val="FFFFFF"/>
                </a:highlight>
                <a:latin typeface="Comic Sans MS"/>
                <a:ea typeface="Comic Sans MS"/>
                <a:cs typeface="Comic Sans MS"/>
                <a:sym typeface="Comic Sans MS"/>
              </a:rPr>
              <a:t>Phase 2</a:t>
            </a:r>
            <a:endParaRPr sz="1600">
              <a:solidFill>
                <a:srgbClr val="000000"/>
              </a:solidFill>
              <a:highlight>
                <a:srgbClr val="FFFFFF"/>
              </a:highlight>
              <a:latin typeface="Comic Sans MS"/>
              <a:ea typeface="Comic Sans MS"/>
              <a:cs typeface="Comic Sans MS"/>
              <a:sym typeface="Comic Sans MS"/>
            </a:endParaRPr>
          </a:p>
          <a:p>
            <a:pPr indent="-330200" lvl="1" marL="914400" marR="546100" rtl="0" algn="l">
              <a:spcBef>
                <a:spcPts val="0"/>
              </a:spcBef>
              <a:spcAft>
                <a:spcPts val="0"/>
              </a:spcAft>
              <a:buClr>
                <a:srgbClr val="000000"/>
              </a:buClr>
              <a:buSzPts val="1600"/>
              <a:buFont typeface="Comic Sans MS"/>
              <a:buChar char="○"/>
            </a:pPr>
            <a:r>
              <a:rPr i="1" lang="en" sz="1600">
                <a:solidFill>
                  <a:srgbClr val="000000"/>
                </a:solidFill>
                <a:highlight>
                  <a:srgbClr val="FFFFFF"/>
                </a:highlight>
                <a:latin typeface="Comic Sans MS"/>
                <a:ea typeface="Comic Sans MS"/>
                <a:cs typeface="Comic Sans MS"/>
                <a:sym typeface="Comic Sans MS"/>
              </a:rPr>
              <a:t>Distance and Persistence - </a:t>
            </a:r>
            <a:r>
              <a:rPr lang="en" sz="1600">
                <a:solidFill>
                  <a:srgbClr val="000000"/>
                </a:solidFill>
                <a:highlight>
                  <a:srgbClr val="FFFFFF"/>
                </a:highlight>
                <a:latin typeface="Comic Sans MS"/>
                <a:ea typeface="Comic Sans MS"/>
                <a:cs typeface="Comic Sans MS"/>
                <a:sym typeface="Comic Sans MS"/>
              </a:rPr>
              <a:t>Still using single pictures, individuals learn to generalize this new skill by using it in different places, with different people and across distances. They are also taught to be more persistent communicators.</a:t>
            </a:r>
            <a:endParaRPr sz="1600">
              <a:solidFill>
                <a:srgbClr val="000000"/>
              </a:solidFill>
              <a:highlight>
                <a:srgbClr val="FFFFFF"/>
              </a:highlight>
              <a:latin typeface="Comic Sans MS"/>
              <a:ea typeface="Comic Sans MS"/>
              <a:cs typeface="Comic Sans MS"/>
              <a:sym typeface="Comic Sans MS"/>
            </a:endParaRPr>
          </a:p>
          <a:p>
            <a:pPr indent="-330200" lvl="0" marL="457200" rtl="0" algn="l">
              <a:spcBef>
                <a:spcPts val="0"/>
              </a:spcBef>
              <a:spcAft>
                <a:spcPts val="0"/>
              </a:spcAft>
              <a:buClr>
                <a:srgbClr val="000000"/>
              </a:buClr>
              <a:buSzPts val="1600"/>
              <a:buFont typeface="Comic Sans MS"/>
              <a:buChar char="●"/>
            </a:pPr>
            <a:r>
              <a:rPr lang="en" sz="1600">
                <a:solidFill>
                  <a:srgbClr val="000000"/>
                </a:solidFill>
                <a:highlight>
                  <a:srgbClr val="FFFFFF"/>
                </a:highlight>
                <a:latin typeface="Comic Sans MS"/>
                <a:ea typeface="Comic Sans MS"/>
                <a:cs typeface="Comic Sans MS"/>
                <a:sym typeface="Comic Sans MS"/>
              </a:rPr>
              <a:t>Phase 3</a:t>
            </a:r>
            <a:endParaRPr sz="1600">
              <a:solidFill>
                <a:srgbClr val="000000"/>
              </a:solidFill>
              <a:highlight>
                <a:srgbClr val="FFFFFF"/>
              </a:highlight>
              <a:latin typeface="Comic Sans MS"/>
              <a:ea typeface="Comic Sans MS"/>
              <a:cs typeface="Comic Sans MS"/>
              <a:sym typeface="Comic Sans MS"/>
            </a:endParaRPr>
          </a:p>
          <a:p>
            <a:pPr indent="-330200" lvl="1" marL="914400" rtl="0" algn="l">
              <a:spcBef>
                <a:spcPts val="0"/>
              </a:spcBef>
              <a:spcAft>
                <a:spcPts val="0"/>
              </a:spcAft>
              <a:buClr>
                <a:srgbClr val="000000"/>
              </a:buClr>
              <a:buSzPts val="1600"/>
              <a:buFont typeface="Comic Sans MS"/>
              <a:buChar char="○"/>
            </a:pPr>
            <a:r>
              <a:rPr i="1" lang="en" sz="1600">
                <a:solidFill>
                  <a:srgbClr val="000000"/>
                </a:solidFill>
                <a:highlight>
                  <a:srgbClr val="FFFFFF"/>
                </a:highlight>
                <a:latin typeface="Comic Sans MS"/>
                <a:ea typeface="Comic Sans MS"/>
                <a:cs typeface="Comic Sans MS"/>
                <a:sym typeface="Comic Sans MS"/>
              </a:rPr>
              <a:t>Picture Discrimination - </a:t>
            </a:r>
            <a:r>
              <a:rPr lang="en" sz="1600">
                <a:solidFill>
                  <a:srgbClr val="000000"/>
                </a:solidFill>
                <a:highlight>
                  <a:srgbClr val="FFFFFF"/>
                </a:highlight>
                <a:latin typeface="Comic Sans MS"/>
                <a:ea typeface="Comic Sans MS"/>
                <a:cs typeface="Comic Sans MS"/>
                <a:sym typeface="Comic Sans MS"/>
              </a:rPr>
              <a:t>Individuals learn to select from two or more pictures to ask for their favorite things. These are placed in a PECS Communication Book—a ringed binder with self-adhesive hook fastener strips where pictures are stored and easily removed for communication.</a:t>
            </a:r>
            <a:endParaRPr sz="160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1"/>
          <p:cNvPicPr preferRelativeResize="0"/>
          <p:nvPr/>
        </p:nvPicPr>
        <p:blipFill>
          <a:blip r:embed="rId3">
            <a:alphaModFix/>
          </a:blip>
          <a:stretch>
            <a:fillRect/>
          </a:stretch>
        </p:blipFill>
        <p:spPr>
          <a:xfrm>
            <a:off x="6074125" y="2831825"/>
            <a:ext cx="2685150" cy="2181675"/>
          </a:xfrm>
          <a:prstGeom prst="rect">
            <a:avLst/>
          </a:prstGeom>
          <a:noFill/>
          <a:ln>
            <a:noFill/>
          </a:ln>
        </p:spPr>
      </p:pic>
      <p:pic>
        <p:nvPicPr>
          <p:cNvPr id="106" name="Google Shape;106;p21"/>
          <p:cNvPicPr preferRelativeResize="0"/>
          <p:nvPr/>
        </p:nvPicPr>
        <p:blipFill>
          <a:blip r:embed="rId4">
            <a:alphaModFix/>
          </a:blip>
          <a:stretch>
            <a:fillRect/>
          </a:stretch>
        </p:blipFill>
        <p:spPr>
          <a:xfrm>
            <a:off x="3310775" y="1322675"/>
            <a:ext cx="2419350" cy="2903225"/>
          </a:xfrm>
          <a:prstGeom prst="rect">
            <a:avLst/>
          </a:prstGeom>
          <a:noFill/>
          <a:ln>
            <a:noFill/>
          </a:ln>
        </p:spPr>
      </p:pic>
      <p:pic>
        <p:nvPicPr>
          <p:cNvPr id="107" name="Google Shape;107;p21"/>
          <p:cNvPicPr preferRelativeResize="0"/>
          <p:nvPr/>
        </p:nvPicPr>
        <p:blipFill>
          <a:blip r:embed="rId5">
            <a:alphaModFix/>
          </a:blip>
          <a:stretch>
            <a:fillRect/>
          </a:stretch>
        </p:blipFill>
        <p:spPr>
          <a:xfrm>
            <a:off x="281625" y="325775"/>
            <a:ext cx="2685150" cy="18313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